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22"/>
  </p:notesMasterIdLst>
  <p:handoutMasterIdLst>
    <p:handoutMasterId r:id="rId23"/>
  </p:handoutMasterIdLst>
  <p:sldIdLst>
    <p:sldId id="292" r:id="rId6"/>
    <p:sldId id="290" r:id="rId7"/>
    <p:sldId id="293" r:id="rId8"/>
    <p:sldId id="268" r:id="rId9"/>
    <p:sldId id="270" r:id="rId10"/>
    <p:sldId id="297" r:id="rId11"/>
    <p:sldId id="301" r:id="rId12"/>
    <p:sldId id="302" r:id="rId13"/>
    <p:sldId id="303" r:id="rId14"/>
    <p:sldId id="272" r:id="rId15"/>
    <p:sldId id="299" r:id="rId16"/>
    <p:sldId id="300" r:id="rId17"/>
    <p:sldId id="304" r:id="rId18"/>
    <p:sldId id="285"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000000"/>
    <a:srgbClr val="D9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8" autoAdjust="0"/>
    <p:restoredTop sz="72342" autoAdjust="0"/>
  </p:normalViewPr>
  <p:slideViewPr>
    <p:cSldViewPr>
      <p:cViewPr varScale="1">
        <p:scale>
          <a:sx n="80" d="100"/>
          <a:sy n="80" d="100"/>
        </p:scale>
        <p:origin x="316" y="44"/>
      </p:cViewPr>
      <p:guideLst>
        <p:guide orient="horz" pos="2160"/>
        <p:guide pos="384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95461-F5CA-EE43-A1C3-11586149BC26}"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CB59F32A-E26D-B646-B6CB-47415A1FE3EC}">
      <dgm:prSet phldrT="[Text]" custT="1"/>
      <dgm:spPr/>
      <dgm:t>
        <a:bodyPr/>
        <a:lstStyle/>
        <a:p>
          <a:r>
            <a:rPr lang="en-US" sz="2400" dirty="0">
              <a:latin typeface="Arial Narrow"/>
              <a:cs typeface="Arial Narrow"/>
            </a:rPr>
            <a:t>Application received</a:t>
          </a:r>
        </a:p>
      </dgm:t>
    </dgm:pt>
    <dgm:pt modelId="{E798F445-9ADA-7349-A2CB-2A6EF9071AEE}" type="parTrans" cxnId="{B6D63EEB-527B-D34F-85CF-0C3DA7AC1596}">
      <dgm:prSet/>
      <dgm:spPr/>
      <dgm:t>
        <a:bodyPr/>
        <a:lstStyle/>
        <a:p>
          <a:endParaRPr lang="en-US"/>
        </a:p>
      </dgm:t>
    </dgm:pt>
    <dgm:pt modelId="{70815FFF-188F-B24F-80D1-92A8A0BE936A}" type="sibTrans" cxnId="{B6D63EEB-527B-D34F-85CF-0C3DA7AC1596}">
      <dgm:prSet/>
      <dgm:spPr/>
      <dgm:t>
        <a:bodyPr/>
        <a:lstStyle/>
        <a:p>
          <a:endParaRPr lang="en-US"/>
        </a:p>
      </dgm:t>
    </dgm:pt>
    <dgm:pt modelId="{27FC6339-41A0-0F42-AE9D-A468ED036730}">
      <dgm:prSet phldrT="[Text]" custT="1"/>
      <dgm:spPr>
        <a:noFill/>
      </dgm:spPr>
      <dgm:t>
        <a:bodyPr/>
        <a:lstStyle/>
        <a:p>
          <a:r>
            <a:rPr lang="en-US" sz="2000" dirty="0">
              <a:latin typeface="Arial Narrow"/>
              <a:cs typeface="Arial Narrow"/>
            </a:rPr>
            <a:t>EPA determined to accept application</a:t>
          </a:r>
        </a:p>
      </dgm:t>
    </dgm:pt>
    <dgm:pt modelId="{E78474BA-20BB-B442-A794-65BD2072A8C2}" type="parTrans" cxnId="{182ECE9D-5A87-5F44-B68D-48FC68F1E865}">
      <dgm:prSet/>
      <dgm:spPr/>
      <dgm:t>
        <a:bodyPr/>
        <a:lstStyle/>
        <a:p>
          <a:endParaRPr lang="en-US"/>
        </a:p>
      </dgm:t>
    </dgm:pt>
    <dgm:pt modelId="{FCCD7EAF-128C-5A4E-B8FB-1412D53FE7B5}" type="sibTrans" cxnId="{182ECE9D-5A87-5F44-B68D-48FC68F1E865}">
      <dgm:prSet/>
      <dgm:spPr/>
      <dgm:t>
        <a:bodyPr/>
        <a:lstStyle/>
        <a:p>
          <a:endParaRPr lang="en-US"/>
        </a:p>
      </dgm:t>
    </dgm:pt>
    <dgm:pt modelId="{D074AD64-F055-4745-8F54-76DC434A3043}">
      <dgm:prSet phldrT="[Text]" custT="1"/>
      <dgm:spPr/>
      <dgm:t>
        <a:bodyPr/>
        <a:lstStyle/>
        <a:p>
          <a:r>
            <a:rPr lang="en-US" sz="2400" dirty="0">
              <a:latin typeface="Arial Narrow"/>
              <a:cs typeface="Arial Narrow"/>
            </a:rPr>
            <a:t>Referrals and advertising</a:t>
          </a:r>
        </a:p>
      </dgm:t>
    </dgm:pt>
    <dgm:pt modelId="{5A1C2ADC-EED0-CD4B-83FB-B0E041D6BC95}" type="parTrans" cxnId="{4AAC3B41-8451-4A44-BE4A-FC01812A5BA4}">
      <dgm:prSet/>
      <dgm:spPr/>
      <dgm:t>
        <a:bodyPr/>
        <a:lstStyle/>
        <a:p>
          <a:endParaRPr lang="en-US"/>
        </a:p>
      </dgm:t>
    </dgm:pt>
    <dgm:pt modelId="{C39DD77A-865F-EE47-A520-60FE9F733986}" type="sibTrans" cxnId="{4AAC3B41-8451-4A44-BE4A-FC01812A5BA4}">
      <dgm:prSet/>
      <dgm:spPr/>
      <dgm:t>
        <a:bodyPr/>
        <a:lstStyle/>
        <a:p>
          <a:endParaRPr lang="en-US"/>
        </a:p>
      </dgm:t>
    </dgm:pt>
    <dgm:pt modelId="{C727A931-DB99-0E4E-99AC-2443849E4E04}">
      <dgm:prSet phldrT="[Text]" custT="1"/>
      <dgm:spPr>
        <a:noFill/>
      </dgm:spPr>
      <dgm:t>
        <a:bodyPr/>
        <a:lstStyle/>
        <a:p>
          <a:r>
            <a:rPr lang="en-AU" sz="2000" dirty="0">
              <a:latin typeface="Arial Narrow"/>
              <a:cs typeface="Arial Narrow"/>
            </a:rPr>
            <a:t>Newspapers (state and local) and online advertising</a:t>
          </a:r>
          <a:endParaRPr lang="en-US" sz="2000" dirty="0">
            <a:latin typeface="Arial Narrow"/>
            <a:cs typeface="Arial Narrow"/>
          </a:endParaRPr>
        </a:p>
      </dgm:t>
    </dgm:pt>
    <dgm:pt modelId="{3AAE6885-1C10-8045-802F-1220D923CECC}" type="parTrans" cxnId="{3113054E-01E9-854D-96CF-7A227E473A64}">
      <dgm:prSet/>
      <dgm:spPr/>
      <dgm:t>
        <a:bodyPr/>
        <a:lstStyle/>
        <a:p>
          <a:endParaRPr lang="en-US"/>
        </a:p>
      </dgm:t>
    </dgm:pt>
    <dgm:pt modelId="{6E32F386-8649-0749-98DF-0F0E4D031A6D}" type="sibTrans" cxnId="{3113054E-01E9-854D-96CF-7A227E473A64}">
      <dgm:prSet/>
      <dgm:spPr/>
      <dgm:t>
        <a:bodyPr/>
        <a:lstStyle/>
        <a:p>
          <a:endParaRPr lang="en-US"/>
        </a:p>
      </dgm:t>
    </dgm:pt>
    <dgm:pt modelId="{7138AF8D-A534-104B-9446-4EB3A559D745}">
      <dgm:prSet custT="1"/>
      <dgm:spPr/>
      <dgm:t>
        <a:bodyPr/>
        <a:lstStyle/>
        <a:p>
          <a:r>
            <a:rPr lang="en-US" sz="2400" dirty="0">
              <a:latin typeface="Arial Narrow"/>
              <a:cs typeface="Arial Narrow"/>
            </a:rPr>
            <a:t>Review of submissions</a:t>
          </a:r>
        </a:p>
      </dgm:t>
    </dgm:pt>
    <dgm:pt modelId="{8A107C02-E47B-A348-8652-9DC22F66043A}" type="parTrans" cxnId="{7B76D20F-7C83-B44B-AC00-1A38258885D9}">
      <dgm:prSet/>
      <dgm:spPr/>
      <dgm:t>
        <a:bodyPr/>
        <a:lstStyle/>
        <a:p>
          <a:endParaRPr lang="en-US"/>
        </a:p>
      </dgm:t>
    </dgm:pt>
    <dgm:pt modelId="{2F763B9D-B9EC-2043-A672-B304BC47E1E3}" type="sibTrans" cxnId="{7B76D20F-7C83-B44B-AC00-1A38258885D9}">
      <dgm:prSet/>
      <dgm:spPr/>
      <dgm:t>
        <a:bodyPr/>
        <a:lstStyle/>
        <a:p>
          <a:endParaRPr lang="en-US"/>
        </a:p>
      </dgm:t>
    </dgm:pt>
    <dgm:pt modelId="{DFD74AC3-374A-0145-94EE-8ACBB4B7A788}">
      <dgm:prSet custT="1"/>
      <dgm:spPr/>
      <dgm:t>
        <a:bodyPr/>
        <a:lstStyle/>
        <a:p>
          <a:r>
            <a:rPr lang="en-US" sz="2400" dirty="0" err="1">
              <a:latin typeface="Arial Narrow"/>
              <a:cs typeface="Arial Narrow"/>
            </a:rPr>
            <a:t>Finalise</a:t>
          </a:r>
          <a:r>
            <a:rPr lang="en-US" sz="2400" dirty="0">
              <a:latin typeface="Arial Narrow"/>
              <a:cs typeface="Arial Narrow"/>
            </a:rPr>
            <a:t> technical assessment</a:t>
          </a:r>
        </a:p>
      </dgm:t>
    </dgm:pt>
    <dgm:pt modelId="{D1AA7EBD-A007-9344-9F01-178DCF679565}" type="parTrans" cxnId="{B3F4DDFD-B5C9-284C-AB92-EF6A5D6CC7C5}">
      <dgm:prSet/>
      <dgm:spPr/>
      <dgm:t>
        <a:bodyPr/>
        <a:lstStyle/>
        <a:p>
          <a:endParaRPr lang="en-US"/>
        </a:p>
      </dgm:t>
    </dgm:pt>
    <dgm:pt modelId="{81AC3CD1-5CB9-874B-9288-31DF6EF14138}" type="sibTrans" cxnId="{B3F4DDFD-B5C9-284C-AB92-EF6A5D6CC7C5}">
      <dgm:prSet/>
      <dgm:spPr/>
      <dgm:t>
        <a:bodyPr/>
        <a:lstStyle/>
        <a:p>
          <a:endParaRPr lang="en-US"/>
        </a:p>
      </dgm:t>
    </dgm:pt>
    <dgm:pt modelId="{79357CCE-22A1-2D4C-8D38-DE841246BAA9}">
      <dgm:prSet custT="1"/>
      <dgm:spPr/>
      <dgm:t>
        <a:bodyPr/>
        <a:lstStyle/>
        <a:p>
          <a:r>
            <a:rPr lang="en-US" sz="2400" dirty="0">
              <a:latin typeface="Arial Narrow"/>
              <a:cs typeface="Arial Narrow"/>
            </a:rPr>
            <a:t>Decision</a:t>
          </a:r>
        </a:p>
      </dgm:t>
    </dgm:pt>
    <dgm:pt modelId="{64FA1878-0E45-164B-A7E3-BB98491900A2}" type="parTrans" cxnId="{2ED32D5B-CF0C-C746-9DED-8CC456C99F00}">
      <dgm:prSet/>
      <dgm:spPr/>
      <dgm:t>
        <a:bodyPr/>
        <a:lstStyle/>
        <a:p>
          <a:endParaRPr lang="en-US"/>
        </a:p>
      </dgm:t>
    </dgm:pt>
    <dgm:pt modelId="{A9BAAD13-28DC-3841-B66A-4D6EBBB962E8}" type="sibTrans" cxnId="{2ED32D5B-CF0C-C746-9DED-8CC456C99F00}">
      <dgm:prSet/>
      <dgm:spPr/>
      <dgm:t>
        <a:bodyPr/>
        <a:lstStyle/>
        <a:p>
          <a:endParaRPr lang="en-US"/>
        </a:p>
      </dgm:t>
    </dgm:pt>
    <dgm:pt modelId="{87124F9C-1EC6-3F48-BF2F-A37EFD4D7404}">
      <dgm:prSet custT="1"/>
      <dgm:spPr/>
      <dgm:t>
        <a:bodyPr/>
        <a:lstStyle/>
        <a:p>
          <a:r>
            <a:rPr lang="en-US" sz="2400" dirty="0">
              <a:latin typeface="Arial Narrow"/>
              <a:cs typeface="Arial Narrow"/>
            </a:rPr>
            <a:t>Appeal provisions</a:t>
          </a:r>
        </a:p>
      </dgm:t>
    </dgm:pt>
    <dgm:pt modelId="{6947705F-8746-0A4A-8E27-F24C83F5F238}" type="parTrans" cxnId="{D36E5A56-A379-A142-ABC2-9D0712A56D7A}">
      <dgm:prSet/>
      <dgm:spPr/>
      <dgm:t>
        <a:bodyPr/>
        <a:lstStyle/>
        <a:p>
          <a:endParaRPr lang="en-US"/>
        </a:p>
      </dgm:t>
    </dgm:pt>
    <dgm:pt modelId="{7DAA391A-05A3-1346-9BCA-9E68B5547B2D}" type="sibTrans" cxnId="{D36E5A56-A379-A142-ABC2-9D0712A56D7A}">
      <dgm:prSet/>
      <dgm:spPr/>
      <dgm:t>
        <a:bodyPr/>
        <a:lstStyle/>
        <a:p>
          <a:endParaRPr lang="en-US"/>
        </a:p>
      </dgm:t>
    </dgm:pt>
    <dgm:pt modelId="{A326152D-358D-014B-BC0A-C8842010F298}">
      <dgm:prSet custT="1"/>
      <dgm:spPr>
        <a:noFill/>
      </dgm:spPr>
      <dgm:t>
        <a:bodyPr/>
        <a:lstStyle/>
        <a:p>
          <a:r>
            <a:rPr lang="en-AU" sz="2000" dirty="0">
              <a:effectLst/>
              <a:latin typeface="Arial Narrow"/>
              <a:ea typeface="Arial"/>
              <a:cs typeface="Arial Narrow"/>
            </a:rPr>
            <a:t>20B conference</a:t>
          </a:r>
          <a:r>
            <a:rPr lang="en-AU" sz="2000" baseline="0" dirty="0">
              <a:effectLst/>
              <a:latin typeface="Arial Narrow"/>
              <a:ea typeface="Arial"/>
              <a:cs typeface="Arial Narrow"/>
            </a:rPr>
            <a:t> where this may assist in just resolution of the matter</a:t>
          </a:r>
          <a:endParaRPr lang="en-US" sz="2000" dirty="0">
            <a:latin typeface="Arial Narrow"/>
            <a:cs typeface="Arial Narrow"/>
          </a:endParaRPr>
        </a:p>
      </dgm:t>
    </dgm:pt>
    <dgm:pt modelId="{E9F576D9-BB71-5F43-87DF-B3B00AA893D1}" type="parTrans" cxnId="{9B424D3C-F055-2C44-A2EE-CF7FBDAC4149}">
      <dgm:prSet/>
      <dgm:spPr/>
      <dgm:t>
        <a:bodyPr/>
        <a:lstStyle/>
        <a:p>
          <a:endParaRPr lang="en-US"/>
        </a:p>
      </dgm:t>
    </dgm:pt>
    <dgm:pt modelId="{F8D2D4F5-D4CF-5446-ABDB-38153D9BFC7E}" type="sibTrans" cxnId="{9B424D3C-F055-2C44-A2EE-CF7FBDAC4149}">
      <dgm:prSet/>
      <dgm:spPr/>
      <dgm:t>
        <a:bodyPr/>
        <a:lstStyle/>
        <a:p>
          <a:endParaRPr lang="en-US"/>
        </a:p>
      </dgm:t>
    </dgm:pt>
    <dgm:pt modelId="{5364F109-18FF-F34E-ABC9-41D48B9ED280}">
      <dgm:prSet custT="1"/>
      <dgm:spPr>
        <a:noFill/>
      </dgm:spPr>
      <dgm:t>
        <a:bodyPr/>
        <a:lstStyle/>
        <a:p>
          <a:r>
            <a:rPr lang="en-AU" sz="2000" dirty="0">
              <a:effectLst/>
              <a:latin typeface="Arial Narrow"/>
              <a:ea typeface="Arial"/>
              <a:cs typeface="Arial Narrow"/>
            </a:rPr>
            <a:t>Consider submissions and 20B conference</a:t>
          </a:r>
          <a:endParaRPr lang="en-US" sz="2000" dirty="0">
            <a:latin typeface="Arial Narrow"/>
            <a:cs typeface="Arial Narrow"/>
          </a:endParaRPr>
        </a:p>
      </dgm:t>
    </dgm:pt>
    <dgm:pt modelId="{57E1A459-8771-984F-81D8-56AE851B121F}" type="parTrans" cxnId="{F3A79345-FDBD-494D-A6D8-2A9E99003B62}">
      <dgm:prSet/>
      <dgm:spPr/>
      <dgm:t>
        <a:bodyPr/>
        <a:lstStyle/>
        <a:p>
          <a:endParaRPr lang="en-US"/>
        </a:p>
      </dgm:t>
    </dgm:pt>
    <dgm:pt modelId="{D24DC11D-ED7C-AF49-B7DE-B2FD46E6F0C1}" type="sibTrans" cxnId="{F3A79345-FDBD-494D-A6D8-2A9E99003B62}">
      <dgm:prSet/>
      <dgm:spPr/>
      <dgm:t>
        <a:bodyPr/>
        <a:lstStyle/>
        <a:p>
          <a:endParaRPr lang="en-US"/>
        </a:p>
      </dgm:t>
    </dgm:pt>
    <dgm:pt modelId="{7D088611-EFFB-DF47-8F28-3A56A80FE25A}">
      <dgm:prSet custT="1"/>
      <dgm:spPr>
        <a:noFill/>
      </dgm:spPr>
      <dgm:t>
        <a:bodyPr/>
        <a:lstStyle/>
        <a:p>
          <a:r>
            <a:rPr lang="en-AU" sz="2000" dirty="0">
              <a:effectLst/>
              <a:latin typeface="Arial Narrow"/>
              <a:ea typeface="Arial"/>
              <a:cs typeface="Arial Narrow"/>
            </a:rPr>
            <a:t>Approval granted / refused</a:t>
          </a:r>
          <a:endParaRPr lang="en-US" sz="2000" dirty="0">
            <a:latin typeface="Arial Narrow"/>
            <a:cs typeface="Arial Narrow"/>
          </a:endParaRPr>
        </a:p>
      </dgm:t>
    </dgm:pt>
    <dgm:pt modelId="{31073455-4056-9242-BDAB-27CA782B2E4D}" type="parTrans" cxnId="{325C9189-CB71-0848-9A8E-F8319729C49C}">
      <dgm:prSet/>
      <dgm:spPr/>
      <dgm:t>
        <a:bodyPr/>
        <a:lstStyle/>
        <a:p>
          <a:endParaRPr lang="en-US"/>
        </a:p>
      </dgm:t>
    </dgm:pt>
    <dgm:pt modelId="{D6BF0071-774A-3940-9D93-0F7C0E1C8A3E}" type="sibTrans" cxnId="{325C9189-CB71-0848-9A8E-F8319729C49C}">
      <dgm:prSet/>
      <dgm:spPr/>
      <dgm:t>
        <a:bodyPr/>
        <a:lstStyle/>
        <a:p>
          <a:endParaRPr lang="en-US"/>
        </a:p>
      </dgm:t>
    </dgm:pt>
    <dgm:pt modelId="{1811B6B5-8C14-3B47-A7E7-668ACCD91181}">
      <dgm:prSet custT="1"/>
      <dgm:spPr>
        <a:noFill/>
      </dgm:spPr>
      <dgm:t>
        <a:bodyPr/>
        <a:lstStyle/>
        <a:p>
          <a:r>
            <a:rPr lang="en-AU" sz="2000" dirty="0">
              <a:effectLst/>
              <a:latin typeface="Arial Narrow"/>
              <a:ea typeface="Arial"/>
              <a:cs typeface="Arial Narrow"/>
            </a:rPr>
            <a:t>VCAT – Applicant or</a:t>
          </a:r>
          <a:r>
            <a:rPr lang="en-AU" sz="2000" baseline="0" dirty="0">
              <a:effectLst/>
              <a:latin typeface="Arial Narrow"/>
              <a:ea typeface="Arial"/>
              <a:cs typeface="Arial Narrow"/>
            </a:rPr>
            <a:t> affected third parties may apply to appeal decision</a:t>
          </a:r>
          <a:endParaRPr lang="en-US" sz="2000" dirty="0">
            <a:latin typeface="Arial Narrow"/>
            <a:cs typeface="Arial Narrow"/>
          </a:endParaRPr>
        </a:p>
      </dgm:t>
    </dgm:pt>
    <dgm:pt modelId="{2BC4A693-7DEF-6543-B0EA-60DBA6880C1B}" type="parTrans" cxnId="{92FD531B-2FB8-CE43-A8AA-C102F1A7E2F6}">
      <dgm:prSet/>
      <dgm:spPr/>
      <dgm:t>
        <a:bodyPr/>
        <a:lstStyle/>
        <a:p>
          <a:endParaRPr lang="en-US"/>
        </a:p>
      </dgm:t>
    </dgm:pt>
    <dgm:pt modelId="{CC0D48C7-AAB9-FA49-87A7-D8D4D64E3BE7}" type="sibTrans" cxnId="{92FD531B-2FB8-CE43-A8AA-C102F1A7E2F6}">
      <dgm:prSet/>
      <dgm:spPr/>
      <dgm:t>
        <a:bodyPr/>
        <a:lstStyle/>
        <a:p>
          <a:endParaRPr lang="en-US"/>
        </a:p>
      </dgm:t>
    </dgm:pt>
    <dgm:pt modelId="{FF0CFF2B-741F-4EB7-B104-AD077482A8AD}">
      <dgm:prSet custT="1"/>
      <dgm:spPr>
        <a:noFill/>
      </dgm:spPr>
      <dgm:t>
        <a:bodyPr/>
        <a:lstStyle/>
        <a:p>
          <a:r>
            <a:rPr lang="en-AU" sz="2000" dirty="0">
              <a:effectLst/>
              <a:latin typeface="Arial Narrow"/>
              <a:ea typeface="Arial"/>
              <a:cs typeface="Arial Narrow"/>
            </a:rPr>
            <a:t>Input from EPA technical experts</a:t>
          </a:r>
          <a:endParaRPr lang="en-US" sz="2000" dirty="0">
            <a:latin typeface="Arial Narrow"/>
            <a:cs typeface="Arial Narrow"/>
          </a:endParaRPr>
        </a:p>
      </dgm:t>
    </dgm:pt>
    <dgm:pt modelId="{F3F56FDD-67D8-4403-BE6A-ED9696CC3DCC}" type="parTrans" cxnId="{F91C1B03-9EA0-428A-8B2C-89E1755D607A}">
      <dgm:prSet/>
      <dgm:spPr/>
      <dgm:t>
        <a:bodyPr/>
        <a:lstStyle/>
        <a:p>
          <a:endParaRPr lang="en-US"/>
        </a:p>
      </dgm:t>
    </dgm:pt>
    <dgm:pt modelId="{697C6568-5754-4B17-A530-B15499C5478C}" type="sibTrans" cxnId="{F91C1B03-9EA0-428A-8B2C-89E1755D607A}">
      <dgm:prSet/>
      <dgm:spPr/>
      <dgm:t>
        <a:bodyPr/>
        <a:lstStyle/>
        <a:p>
          <a:endParaRPr lang="en-US"/>
        </a:p>
      </dgm:t>
    </dgm:pt>
    <dgm:pt modelId="{C8388A7E-0682-4AD3-B2CA-14FF40F00B1F}">
      <dgm:prSet phldrT="[Text]" custT="1"/>
      <dgm:spPr>
        <a:noFill/>
      </dgm:spPr>
      <dgm:t>
        <a:bodyPr/>
        <a:lstStyle/>
        <a:p>
          <a:r>
            <a:rPr lang="en-US" sz="2000" dirty="0">
              <a:latin typeface="Arial Narrow"/>
              <a:cs typeface="Arial Narrow"/>
            </a:rPr>
            <a:t>Referrals to relevant agencies</a:t>
          </a:r>
        </a:p>
      </dgm:t>
    </dgm:pt>
    <dgm:pt modelId="{0DFE3471-09E2-450C-9914-99927B6AC889}" type="parTrans" cxnId="{A3837D62-467D-4CCC-9BE0-446808FF5262}">
      <dgm:prSet/>
      <dgm:spPr/>
    </dgm:pt>
    <dgm:pt modelId="{95C5164A-0DC3-45F2-8AA3-907077D8B691}" type="sibTrans" cxnId="{A3837D62-467D-4CCC-9BE0-446808FF5262}">
      <dgm:prSet/>
      <dgm:spPr/>
    </dgm:pt>
    <dgm:pt modelId="{DDBA7D7B-60CF-4DA4-A99B-BDDF6DF30291}" type="pres">
      <dgm:prSet presAssocID="{9F595461-F5CA-EE43-A1C3-11586149BC26}" presName="Name0" presStyleCnt="0">
        <dgm:presLayoutVars>
          <dgm:dir/>
          <dgm:animLvl val="lvl"/>
          <dgm:resizeHandles val="exact"/>
        </dgm:presLayoutVars>
      </dgm:prSet>
      <dgm:spPr/>
    </dgm:pt>
    <dgm:pt modelId="{2B8D2D4B-22DA-4681-8A41-FD5CB2C1EB9C}" type="pres">
      <dgm:prSet presAssocID="{CB59F32A-E26D-B646-B6CB-47415A1FE3EC}" presName="linNode" presStyleCnt="0"/>
      <dgm:spPr/>
    </dgm:pt>
    <dgm:pt modelId="{991F2833-24F2-4879-A958-1A43B45DB39D}" type="pres">
      <dgm:prSet presAssocID="{CB59F32A-E26D-B646-B6CB-47415A1FE3EC}" presName="parentText" presStyleLbl="node1" presStyleIdx="0" presStyleCnt="6">
        <dgm:presLayoutVars>
          <dgm:chMax val="1"/>
          <dgm:bulletEnabled val="1"/>
        </dgm:presLayoutVars>
      </dgm:prSet>
      <dgm:spPr/>
    </dgm:pt>
    <dgm:pt modelId="{1605CD5D-3FF5-4B9B-BAED-EC4DCEA5366A}" type="pres">
      <dgm:prSet presAssocID="{CB59F32A-E26D-B646-B6CB-47415A1FE3EC}" presName="descendantText" presStyleLbl="alignAccFollowNode1" presStyleIdx="0" presStyleCnt="6" custScaleY="123388">
        <dgm:presLayoutVars>
          <dgm:bulletEnabled val="1"/>
        </dgm:presLayoutVars>
      </dgm:prSet>
      <dgm:spPr/>
    </dgm:pt>
    <dgm:pt modelId="{3F497577-28F4-4888-864D-C46C348B0617}" type="pres">
      <dgm:prSet presAssocID="{70815FFF-188F-B24F-80D1-92A8A0BE936A}" presName="sp" presStyleCnt="0"/>
      <dgm:spPr/>
    </dgm:pt>
    <dgm:pt modelId="{835A075D-19FF-4215-ABA1-A25444D9A090}" type="pres">
      <dgm:prSet presAssocID="{D074AD64-F055-4745-8F54-76DC434A3043}" presName="linNode" presStyleCnt="0"/>
      <dgm:spPr/>
    </dgm:pt>
    <dgm:pt modelId="{E7495B28-5B22-42AE-BEE8-C78880DEAF8F}" type="pres">
      <dgm:prSet presAssocID="{D074AD64-F055-4745-8F54-76DC434A3043}" presName="parentText" presStyleLbl="node1" presStyleIdx="1" presStyleCnt="6">
        <dgm:presLayoutVars>
          <dgm:chMax val="1"/>
          <dgm:bulletEnabled val="1"/>
        </dgm:presLayoutVars>
      </dgm:prSet>
      <dgm:spPr/>
    </dgm:pt>
    <dgm:pt modelId="{760B9A79-3630-470B-B552-1B14DC864EF2}" type="pres">
      <dgm:prSet presAssocID="{D074AD64-F055-4745-8F54-76DC434A3043}" presName="descendantText" presStyleLbl="alignAccFollowNode1" presStyleIdx="1" presStyleCnt="6" custScaleY="110270">
        <dgm:presLayoutVars>
          <dgm:bulletEnabled val="1"/>
        </dgm:presLayoutVars>
      </dgm:prSet>
      <dgm:spPr/>
    </dgm:pt>
    <dgm:pt modelId="{1689114F-6467-4EA4-A666-75EB4F6E5089}" type="pres">
      <dgm:prSet presAssocID="{C39DD77A-865F-EE47-A520-60FE9F733986}" presName="sp" presStyleCnt="0"/>
      <dgm:spPr/>
    </dgm:pt>
    <dgm:pt modelId="{393FBC88-4421-4F41-BA61-1946507C5A96}" type="pres">
      <dgm:prSet presAssocID="{7138AF8D-A534-104B-9446-4EB3A559D745}" presName="linNode" presStyleCnt="0"/>
      <dgm:spPr/>
    </dgm:pt>
    <dgm:pt modelId="{6E9D83A8-43FE-40A7-99CC-C46E6556A58B}" type="pres">
      <dgm:prSet presAssocID="{7138AF8D-A534-104B-9446-4EB3A559D745}" presName="parentText" presStyleLbl="node1" presStyleIdx="2" presStyleCnt="6">
        <dgm:presLayoutVars>
          <dgm:chMax val="1"/>
          <dgm:bulletEnabled val="1"/>
        </dgm:presLayoutVars>
      </dgm:prSet>
      <dgm:spPr/>
    </dgm:pt>
    <dgm:pt modelId="{6A5F3A5B-614B-4D46-98A2-4EC0CF2D36E1}" type="pres">
      <dgm:prSet presAssocID="{7138AF8D-A534-104B-9446-4EB3A559D745}" presName="descendantText" presStyleLbl="alignAccFollowNode1" presStyleIdx="2" presStyleCnt="6" custScaleY="134497">
        <dgm:presLayoutVars>
          <dgm:bulletEnabled val="1"/>
        </dgm:presLayoutVars>
      </dgm:prSet>
      <dgm:spPr/>
    </dgm:pt>
    <dgm:pt modelId="{22FAF7EF-E0F0-42AF-A6BA-C9E01B0ACA96}" type="pres">
      <dgm:prSet presAssocID="{2F763B9D-B9EC-2043-A672-B304BC47E1E3}" presName="sp" presStyleCnt="0"/>
      <dgm:spPr/>
    </dgm:pt>
    <dgm:pt modelId="{89C1AE46-E8FB-4B92-BB95-EBBF62F1ED9F}" type="pres">
      <dgm:prSet presAssocID="{DFD74AC3-374A-0145-94EE-8ACBB4B7A788}" presName="linNode" presStyleCnt="0"/>
      <dgm:spPr/>
    </dgm:pt>
    <dgm:pt modelId="{77B3D1AB-7704-4262-87CA-EF1C0E197737}" type="pres">
      <dgm:prSet presAssocID="{DFD74AC3-374A-0145-94EE-8ACBB4B7A788}" presName="parentText" presStyleLbl="node1" presStyleIdx="3" presStyleCnt="6">
        <dgm:presLayoutVars>
          <dgm:chMax val="1"/>
          <dgm:bulletEnabled val="1"/>
        </dgm:presLayoutVars>
      </dgm:prSet>
      <dgm:spPr/>
    </dgm:pt>
    <dgm:pt modelId="{669C603D-B848-4EDC-BB2A-1E7EE7A80A87}" type="pres">
      <dgm:prSet presAssocID="{DFD74AC3-374A-0145-94EE-8ACBB4B7A788}" presName="descendantText" presStyleLbl="alignAccFollowNode1" presStyleIdx="3" presStyleCnt="6" custScaleY="115407">
        <dgm:presLayoutVars>
          <dgm:bulletEnabled val="1"/>
        </dgm:presLayoutVars>
      </dgm:prSet>
      <dgm:spPr/>
    </dgm:pt>
    <dgm:pt modelId="{FBDFD457-0353-416B-BAF3-22CFE0A3F5B1}" type="pres">
      <dgm:prSet presAssocID="{81AC3CD1-5CB9-874B-9288-31DF6EF14138}" presName="sp" presStyleCnt="0"/>
      <dgm:spPr/>
    </dgm:pt>
    <dgm:pt modelId="{CEF50235-A484-4DBE-9DD5-2CB10DAABFB4}" type="pres">
      <dgm:prSet presAssocID="{79357CCE-22A1-2D4C-8D38-DE841246BAA9}" presName="linNode" presStyleCnt="0"/>
      <dgm:spPr/>
    </dgm:pt>
    <dgm:pt modelId="{83BDA683-45F6-494E-8E96-764DD12E515D}" type="pres">
      <dgm:prSet presAssocID="{79357CCE-22A1-2D4C-8D38-DE841246BAA9}" presName="parentText" presStyleLbl="node1" presStyleIdx="4" presStyleCnt="6">
        <dgm:presLayoutVars>
          <dgm:chMax val="1"/>
          <dgm:bulletEnabled val="1"/>
        </dgm:presLayoutVars>
      </dgm:prSet>
      <dgm:spPr/>
    </dgm:pt>
    <dgm:pt modelId="{5437F29B-25FD-47E5-8CC5-72CC4946E27F}" type="pres">
      <dgm:prSet presAssocID="{79357CCE-22A1-2D4C-8D38-DE841246BAA9}" presName="descendantText" presStyleLbl="alignAccFollowNode1" presStyleIdx="4" presStyleCnt="6" custScaleY="127400">
        <dgm:presLayoutVars>
          <dgm:bulletEnabled val="1"/>
        </dgm:presLayoutVars>
      </dgm:prSet>
      <dgm:spPr/>
    </dgm:pt>
    <dgm:pt modelId="{08658158-9165-4788-980A-E03D15F9F7C8}" type="pres">
      <dgm:prSet presAssocID="{A9BAAD13-28DC-3841-B66A-4D6EBBB962E8}" presName="sp" presStyleCnt="0"/>
      <dgm:spPr/>
    </dgm:pt>
    <dgm:pt modelId="{532B4D49-D762-44B0-9710-FDF6705EDE8C}" type="pres">
      <dgm:prSet presAssocID="{87124F9C-1EC6-3F48-BF2F-A37EFD4D7404}" presName="linNode" presStyleCnt="0"/>
      <dgm:spPr/>
    </dgm:pt>
    <dgm:pt modelId="{09381A4C-93B3-4C2B-B9B0-8C2B8606CF92}" type="pres">
      <dgm:prSet presAssocID="{87124F9C-1EC6-3F48-BF2F-A37EFD4D7404}" presName="parentText" presStyleLbl="node1" presStyleIdx="5" presStyleCnt="6">
        <dgm:presLayoutVars>
          <dgm:chMax val="1"/>
          <dgm:bulletEnabled val="1"/>
        </dgm:presLayoutVars>
      </dgm:prSet>
      <dgm:spPr/>
    </dgm:pt>
    <dgm:pt modelId="{3E7A4D00-32A0-4006-9137-2A7730CD9F36}" type="pres">
      <dgm:prSet presAssocID="{87124F9C-1EC6-3F48-BF2F-A37EFD4D7404}" presName="descendantText" presStyleLbl="alignAccFollowNode1" presStyleIdx="5" presStyleCnt="6" custScaleY="125791">
        <dgm:presLayoutVars>
          <dgm:bulletEnabled val="1"/>
        </dgm:presLayoutVars>
      </dgm:prSet>
      <dgm:spPr/>
    </dgm:pt>
  </dgm:ptLst>
  <dgm:cxnLst>
    <dgm:cxn modelId="{2ED32D5B-CF0C-C746-9DED-8CC456C99F00}" srcId="{9F595461-F5CA-EE43-A1C3-11586149BC26}" destId="{79357CCE-22A1-2D4C-8D38-DE841246BAA9}" srcOrd="4" destOrd="0" parTransId="{64FA1878-0E45-164B-A7E3-BB98491900A2}" sibTransId="{A9BAAD13-28DC-3841-B66A-4D6EBBB962E8}"/>
    <dgm:cxn modelId="{13400F7A-992A-4DBE-884C-B9EBE13D18BD}" type="presOf" srcId="{79357CCE-22A1-2D4C-8D38-DE841246BAA9}" destId="{83BDA683-45F6-494E-8E96-764DD12E515D}" srcOrd="0" destOrd="0" presId="urn:microsoft.com/office/officeart/2005/8/layout/vList5"/>
    <dgm:cxn modelId="{4F0E0E20-8D5C-439C-8D4F-D1636BBA590A}" type="presOf" srcId="{7138AF8D-A534-104B-9446-4EB3A559D745}" destId="{6E9D83A8-43FE-40A7-99CC-C46E6556A58B}" srcOrd="0" destOrd="0" presId="urn:microsoft.com/office/officeart/2005/8/layout/vList5"/>
    <dgm:cxn modelId="{D03B41A3-F644-4F46-ABCB-3F1DE6D6471B}" type="presOf" srcId="{C727A931-DB99-0E4E-99AC-2443849E4E04}" destId="{760B9A79-3630-470B-B552-1B14DC864EF2}" srcOrd="0" destOrd="0" presId="urn:microsoft.com/office/officeart/2005/8/layout/vList5"/>
    <dgm:cxn modelId="{19D940C2-B4E4-4A63-8A2B-03FE910BD525}" type="presOf" srcId="{1811B6B5-8C14-3B47-A7E7-668ACCD91181}" destId="{3E7A4D00-32A0-4006-9137-2A7730CD9F36}" srcOrd="0" destOrd="0" presId="urn:microsoft.com/office/officeart/2005/8/layout/vList5"/>
    <dgm:cxn modelId="{BFB0196A-7E21-46B0-8078-26CB58431182}" type="presOf" srcId="{DFD74AC3-374A-0145-94EE-8ACBB4B7A788}" destId="{77B3D1AB-7704-4262-87CA-EF1C0E197737}" srcOrd="0" destOrd="0" presId="urn:microsoft.com/office/officeart/2005/8/layout/vList5"/>
    <dgm:cxn modelId="{98E88A27-C2E3-4A8E-B96E-579BDB96D3F0}" type="presOf" srcId="{9F595461-F5CA-EE43-A1C3-11586149BC26}" destId="{DDBA7D7B-60CF-4DA4-A99B-BDDF6DF30291}" srcOrd="0" destOrd="0" presId="urn:microsoft.com/office/officeart/2005/8/layout/vList5"/>
    <dgm:cxn modelId="{3A9D2C6B-5FD6-405E-9AD5-5D1B32CA41BE}" type="presOf" srcId="{27FC6339-41A0-0F42-AE9D-A468ED036730}" destId="{1605CD5D-3FF5-4B9B-BAED-EC4DCEA5366A}" srcOrd="0" destOrd="0" presId="urn:microsoft.com/office/officeart/2005/8/layout/vList5"/>
    <dgm:cxn modelId="{7C476C72-363A-430B-B9DC-3CE358E56061}" type="presOf" srcId="{CB59F32A-E26D-B646-B6CB-47415A1FE3EC}" destId="{991F2833-24F2-4879-A958-1A43B45DB39D}" srcOrd="0" destOrd="0" presId="urn:microsoft.com/office/officeart/2005/8/layout/vList5"/>
    <dgm:cxn modelId="{4AAC3B41-8451-4A44-BE4A-FC01812A5BA4}" srcId="{9F595461-F5CA-EE43-A1C3-11586149BC26}" destId="{D074AD64-F055-4745-8F54-76DC434A3043}" srcOrd="1" destOrd="0" parTransId="{5A1C2ADC-EED0-CD4B-83FB-B0E041D6BC95}" sibTransId="{C39DD77A-865F-EE47-A520-60FE9F733986}"/>
    <dgm:cxn modelId="{325C9189-CB71-0848-9A8E-F8319729C49C}" srcId="{79357CCE-22A1-2D4C-8D38-DE841246BAA9}" destId="{7D088611-EFFB-DF47-8F28-3A56A80FE25A}" srcOrd="0" destOrd="0" parTransId="{31073455-4056-9242-BDAB-27CA782B2E4D}" sibTransId="{D6BF0071-774A-3940-9D93-0F7C0E1C8A3E}"/>
    <dgm:cxn modelId="{182ECE9D-5A87-5F44-B68D-48FC68F1E865}" srcId="{CB59F32A-E26D-B646-B6CB-47415A1FE3EC}" destId="{27FC6339-41A0-0F42-AE9D-A468ED036730}" srcOrd="0" destOrd="0" parTransId="{E78474BA-20BB-B442-A794-65BD2072A8C2}" sibTransId="{FCCD7EAF-128C-5A4E-B8FB-1412D53FE7B5}"/>
    <dgm:cxn modelId="{F3A79345-FDBD-494D-A6D8-2A9E99003B62}" srcId="{DFD74AC3-374A-0145-94EE-8ACBB4B7A788}" destId="{5364F109-18FF-F34E-ABC9-41D48B9ED280}" srcOrd="0" destOrd="0" parTransId="{57E1A459-8771-984F-81D8-56AE851B121F}" sibTransId="{D24DC11D-ED7C-AF49-B7DE-B2FD46E6F0C1}"/>
    <dgm:cxn modelId="{B6D63EEB-527B-D34F-85CF-0C3DA7AC1596}" srcId="{9F595461-F5CA-EE43-A1C3-11586149BC26}" destId="{CB59F32A-E26D-B646-B6CB-47415A1FE3EC}" srcOrd="0" destOrd="0" parTransId="{E798F445-9ADA-7349-A2CB-2A6EF9071AEE}" sibTransId="{70815FFF-188F-B24F-80D1-92A8A0BE936A}"/>
    <dgm:cxn modelId="{92FD531B-2FB8-CE43-A8AA-C102F1A7E2F6}" srcId="{87124F9C-1EC6-3F48-BF2F-A37EFD4D7404}" destId="{1811B6B5-8C14-3B47-A7E7-668ACCD91181}" srcOrd="0" destOrd="0" parTransId="{2BC4A693-7DEF-6543-B0EA-60DBA6880C1B}" sibTransId="{CC0D48C7-AAB9-FA49-87A7-D8D4D64E3BE7}"/>
    <dgm:cxn modelId="{AE9AF37F-F110-491B-ABCA-D50FED8CB037}" type="presOf" srcId="{87124F9C-1EC6-3F48-BF2F-A37EFD4D7404}" destId="{09381A4C-93B3-4C2B-B9B0-8C2B8606CF92}" srcOrd="0" destOrd="0" presId="urn:microsoft.com/office/officeart/2005/8/layout/vList5"/>
    <dgm:cxn modelId="{D80F0CA1-2D68-43AD-A6C5-21A0EC0A7151}" type="presOf" srcId="{FF0CFF2B-741F-4EB7-B104-AD077482A8AD}" destId="{669C603D-B848-4EDC-BB2A-1E7EE7A80A87}" srcOrd="0" destOrd="1" presId="urn:microsoft.com/office/officeart/2005/8/layout/vList5"/>
    <dgm:cxn modelId="{80282239-B784-4542-BC74-BD663D142034}" type="presOf" srcId="{D074AD64-F055-4745-8F54-76DC434A3043}" destId="{E7495B28-5B22-42AE-BEE8-C78880DEAF8F}" srcOrd="0" destOrd="0" presId="urn:microsoft.com/office/officeart/2005/8/layout/vList5"/>
    <dgm:cxn modelId="{70FA5596-B80A-4545-A016-E1CD36BD675A}" type="presOf" srcId="{5364F109-18FF-F34E-ABC9-41D48B9ED280}" destId="{669C603D-B848-4EDC-BB2A-1E7EE7A80A87}" srcOrd="0" destOrd="0" presId="urn:microsoft.com/office/officeart/2005/8/layout/vList5"/>
    <dgm:cxn modelId="{C11A7009-7F79-4ACF-AA24-3FAFCA925B42}" type="presOf" srcId="{C8388A7E-0682-4AD3-B2CA-14FF40F00B1F}" destId="{760B9A79-3630-470B-B552-1B14DC864EF2}" srcOrd="0" destOrd="1" presId="urn:microsoft.com/office/officeart/2005/8/layout/vList5"/>
    <dgm:cxn modelId="{D36E5A56-A379-A142-ABC2-9D0712A56D7A}" srcId="{9F595461-F5CA-EE43-A1C3-11586149BC26}" destId="{87124F9C-1EC6-3F48-BF2F-A37EFD4D7404}" srcOrd="5" destOrd="0" parTransId="{6947705F-8746-0A4A-8E27-F24C83F5F238}" sibTransId="{7DAA391A-05A3-1346-9BCA-9E68B5547B2D}"/>
    <dgm:cxn modelId="{A3837D62-467D-4CCC-9BE0-446808FF5262}" srcId="{D074AD64-F055-4745-8F54-76DC434A3043}" destId="{C8388A7E-0682-4AD3-B2CA-14FF40F00B1F}" srcOrd="1" destOrd="0" parTransId="{0DFE3471-09E2-450C-9914-99927B6AC889}" sibTransId="{95C5164A-0DC3-45F2-8AA3-907077D8B691}"/>
    <dgm:cxn modelId="{F944BE6B-FC1E-458E-964D-41EFB9B5DF8B}" type="presOf" srcId="{A326152D-358D-014B-BC0A-C8842010F298}" destId="{6A5F3A5B-614B-4D46-98A2-4EC0CF2D36E1}" srcOrd="0" destOrd="0" presId="urn:microsoft.com/office/officeart/2005/8/layout/vList5"/>
    <dgm:cxn modelId="{7B76D20F-7C83-B44B-AC00-1A38258885D9}" srcId="{9F595461-F5CA-EE43-A1C3-11586149BC26}" destId="{7138AF8D-A534-104B-9446-4EB3A559D745}" srcOrd="2" destOrd="0" parTransId="{8A107C02-E47B-A348-8652-9DC22F66043A}" sibTransId="{2F763B9D-B9EC-2043-A672-B304BC47E1E3}"/>
    <dgm:cxn modelId="{9B424D3C-F055-2C44-A2EE-CF7FBDAC4149}" srcId="{7138AF8D-A534-104B-9446-4EB3A559D745}" destId="{A326152D-358D-014B-BC0A-C8842010F298}" srcOrd="0" destOrd="0" parTransId="{E9F576D9-BB71-5F43-87DF-B3B00AA893D1}" sibTransId="{F8D2D4F5-D4CF-5446-ABDB-38153D9BFC7E}"/>
    <dgm:cxn modelId="{B3F4DDFD-B5C9-284C-AB92-EF6A5D6CC7C5}" srcId="{9F595461-F5CA-EE43-A1C3-11586149BC26}" destId="{DFD74AC3-374A-0145-94EE-8ACBB4B7A788}" srcOrd="3" destOrd="0" parTransId="{D1AA7EBD-A007-9344-9F01-178DCF679565}" sibTransId="{81AC3CD1-5CB9-874B-9288-31DF6EF14138}"/>
    <dgm:cxn modelId="{6CF0C485-F82A-4457-B325-920BCDB91D6D}" type="presOf" srcId="{7D088611-EFFB-DF47-8F28-3A56A80FE25A}" destId="{5437F29B-25FD-47E5-8CC5-72CC4946E27F}" srcOrd="0" destOrd="0" presId="urn:microsoft.com/office/officeart/2005/8/layout/vList5"/>
    <dgm:cxn modelId="{3113054E-01E9-854D-96CF-7A227E473A64}" srcId="{D074AD64-F055-4745-8F54-76DC434A3043}" destId="{C727A931-DB99-0E4E-99AC-2443849E4E04}" srcOrd="0" destOrd="0" parTransId="{3AAE6885-1C10-8045-802F-1220D923CECC}" sibTransId="{6E32F386-8649-0749-98DF-0F0E4D031A6D}"/>
    <dgm:cxn modelId="{F91C1B03-9EA0-428A-8B2C-89E1755D607A}" srcId="{DFD74AC3-374A-0145-94EE-8ACBB4B7A788}" destId="{FF0CFF2B-741F-4EB7-B104-AD077482A8AD}" srcOrd="1" destOrd="0" parTransId="{F3F56FDD-67D8-4403-BE6A-ED9696CC3DCC}" sibTransId="{697C6568-5754-4B17-A530-B15499C5478C}"/>
    <dgm:cxn modelId="{BD9DD80F-3909-4562-81F9-0C6DFEEA7035}" type="presParOf" srcId="{DDBA7D7B-60CF-4DA4-A99B-BDDF6DF30291}" destId="{2B8D2D4B-22DA-4681-8A41-FD5CB2C1EB9C}" srcOrd="0" destOrd="0" presId="urn:microsoft.com/office/officeart/2005/8/layout/vList5"/>
    <dgm:cxn modelId="{4F737AD6-3612-4ECB-8EB8-22D7FD5185C6}" type="presParOf" srcId="{2B8D2D4B-22DA-4681-8A41-FD5CB2C1EB9C}" destId="{991F2833-24F2-4879-A958-1A43B45DB39D}" srcOrd="0" destOrd="0" presId="urn:microsoft.com/office/officeart/2005/8/layout/vList5"/>
    <dgm:cxn modelId="{5BC07067-A971-49A1-B3B2-A58380AA5FA4}" type="presParOf" srcId="{2B8D2D4B-22DA-4681-8A41-FD5CB2C1EB9C}" destId="{1605CD5D-3FF5-4B9B-BAED-EC4DCEA5366A}" srcOrd="1" destOrd="0" presId="urn:microsoft.com/office/officeart/2005/8/layout/vList5"/>
    <dgm:cxn modelId="{90F9E0A5-1595-452F-A5C1-85CD28716153}" type="presParOf" srcId="{DDBA7D7B-60CF-4DA4-A99B-BDDF6DF30291}" destId="{3F497577-28F4-4888-864D-C46C348B0617}" srcOrd="1" destOrd="0" presId="urn:microsoft.com/office/officeart/2005/8/layout/vList5"/>
    <dgm:cxn modelId="{0A162B03-B259-4381-A61C-45EA0D4D9156}" type="presParOf" srcId="{DDBA7D7B-60CF-4DA4-A99B-BDDF6DF30291}" destId="{835A075D-19FF-4215-ABA1-A25444D9A090}" srcOrd="2" destOrd="0" presId="urn:microsoft.com/office/officeart/2005/8/layout/vList5"/>
    <dgm:cxn modelId="{CE784936-28A3-47A2-B7DA-EFFD62631D82}" type="presParOf" srcId="{835A075D-19FF-4215-ABA1-A25444D9A090}" destId="{E7495B28-5B22-42AE-BEE8-C78880DEAF8F}" srcOrd="0" destOrd="0" presId="urn:microsoft.com/office/officeart/2005/8/layout/vList5"/>
    <dgm:cxn modelId="{BAE36985-AA01-4BDF-843E-0B3FD6E6EA4E}" type="presParOf" srcId="{835A075D-19FF-4215-ABA1-A25444D9A090}" destId="{760B9A79-3630-470B-B552-1B14DC864EF2}" srcOrd="1" destOrd="0" presId="urn:microsoft.com/office/officeart/2005/8/layout/vList5"/>
    <dgm:cxn modelId="{5FC6FF06-594D-4D80-AB67-8E1B7C48EE41}" type="presParOf" srcId="{DDBA7D7B-60CF-4DA4-A99B-BDDF6DF30291}" destId="{1689114F-6467-4EA4-A666-75EB4F6E5089}" srcOrd="3" destOrd="0" presId="urn:microsoft.com/office/officeart/2005/8/layout/vList5"/>
    <dgm:cxn modelId="{7B36F0FA-53AD-46EC-9FD0-16DF15D70B44}" type="presParOf" srcId="{DDBA7D7B-60CF-4DA4-A99B-BDDF6DF30291}" destId="{393FBC88-4421-4F41-BA61-1946507C5A96}" srcOrd="4" destOrd="0" presId="urn:microsoft.com/office/officeart/2005/8/layout/vList5"/>
    <dgm:cxn modelId="{DA527794-38CB-4885-AC99-8E4288664DBA}" type="presParOf" srcId="{393FBC88-4421-4F41-BA61-1946507C5A96}" destId="{6E9D83A8-43FE-40A7-99CC-C46E6556A58B}" srcOrd="0" destOrd="0" presId="urn:microsoft.com/office/officeart/2005/8/layout/vList5"/>
    <dgm:cxn modelId="{E4AE4B74-893A-415B-9867-343220059F98}" type="presParOf" srcId="{393FBC88-4421-4F41-BA61-1946507C5A96}" destId="{6A5F3A5B-614B-4D46-98A2-4EC0CF2D36E1}" srcOrd="1" destOrd="0" presId="urn:microsoft.com/office/officeart/2005/8/layout/vList5"/>
    <dgm:cxn modelId="{B73D62B7-DC5D-4EDA-B711-17C7F1A14F15}" type="presParOf" srcId="{DDBA7D7B-60CF-4DA4-A99B-BDDF6DF30291}" destId="{22FAF7EF-E0F0-42AF-A6BA-C9E01B0ACA96}" srcOrd="5" destOrd="0" presId="urn:microsoft.com/office/officeart/2005/8/layout/vList5"/>
    <dgm:cxn modelId="{DC545419-2DC4-4EE5-A948-C4DF4DCCB614}" type="presParOf" srcId="{DDBA7D7B-60CF-4DA4-A99B-BDDF6DF30291}" destId="{89C1AE46-E8FB-4B92-BB95-EBBF62F1ED9F}" srcOrd="6" destOrd="0" presId="urn:microsoft.com/office/officeart/2005/8/layout/vList5"/>
    <dgm:cxn modelId="{2619825C-9C01-46E6-A84C-AB9AF06FDF4B}" type="presParOf" srcId="{89C1AE46-E8FB-4B92-BB95-EBBF62F1ED9F}" destId="{77B3D1AB-7704-4262-87CA-EF1C0E197737}" srcOrd="0" destOrd="0" presId="urn:microsoft.com/office/officeart/2005/8/layout/vList5"/>
    <dgm:cxn modelId="{C1E31130-964E-491D-B0BD-E13AFF0ED32E}" type="presParOf" srcId="{89C1AE46-E8FB-4B92-BB95-EBBF62F1ED9F}" destId="{669C603D-B848-4EDC-BB2A-1E7EE7A80A87}" srcOrd="1" destOrd="0" presId="urn:microsoft.com/office/officeart/2005/8/layout/vList5"/>
    <dgm:cxn modelId="{850CA5F4-DD1C-485D-8FCD-7199345DADC8}" type="presParOf" srcId="{DDBA7D7B-60CF-4DA4-A99B-BDDF6DF30291}" destId="{FBDFD457-0353-416B-BAF3-22CFE0A3F5B1}" srcOrd="7" destOrd="0" presId="urn:microsoft.com/office/officeart/2005/8/layout/vList5"/>
    <dgm:cxn modelId="{5BDBC5BC-DF65-4BEB-9991-157FB17583B8}" type="presParOf" srcId="{DDBA7D7B-60CF-4DA4-A99B-BDDF6DF30291}" destId="{CEF50235-A484-4DBE-9DD5-2CB10DAABFB4}" srcOrd="8" destOrd="0" presId="urn:microsoft.com/office/officeart/2005/8/layout/vList5"/>
    <dgm:cxn modelId="{7CEFE7A4-3305-4E77-9B2E-48DB3788B346}" type="presParOf" srcId="{CEF50235-A484-4DBE-9DD5-2CB10DAABFB4}" destId="{83BDA683-45F6-494E-8E96-764DD12E515D}" srcOrd="0" destOrd="0" presId="urn:microsoft.com/office/officeart/2005/8/layout/vList5"/>
    <dgm:cxn modelId="{0C311A22-C768-44DB-B21A-A94441EF30EE}" type="presParOf" srcId="{CEF50235-A484-4DBE-9DD5-2CB10DAABFB4}" destId="{5437F29B-25FD-47E5-8CC5-72CC4946E27F}" srcOrd="1" destOrd="0" presId="urn:microsoft.com/office/officeart/2005/8/layout/vList5"/>
    <dgm:cxn modelId="{EE1EF15A-64D1-422F-BA7F-8DE5A50C90EC}" type="presParOf" srcId="{DDBA7D7B-60CF-4DA4-A99B-BDDF6DF30291}" destId="{08658158-9165-4788-980A-E03D15F9F7C8}" srcOrd="9" destOrd="0" presId="urn:microsoft.com/office/officeart/2005/8/layout/vList5"/>
    <dgm:cxn modelId="{9D03A004-D15B-4BD3-9581-B45D7B3826C1}" type="presParOf" srcId="{DDBA7D7B-60CF-4DA4-A99B-BDDF6DF30291}" destId="{532B4D49-D762-44B0-9710-FDF6705EDE8C}" srcOrd="10" destOrd="0" presId="urn:microsoft.com/office/officeart/2005/8/layout/vList5"/>
    <dgm:cxn modelId="{C48F827E-1A8B-4CEE-854B-FB81752E15E5}" type="presParOf" srcId="{532B4D49-D762-44B0-9710-FDF6705EDE8C}" destId="{09381A4C-93B3-4C2B-B9B0-8C2B8606CF92}" srcOrd="0" destOrd="0" presId="urn:microsoft.com/office/officeart/2005/8/layout/vList5"/>
    <dgm:cxn modelId="{40B4093A-127F-460B-B8E9-5FA428EAE671}" type="presParOf" srcId="{532B4D49-D762-44B0-9710-FDF6705EDE8C}" destId="{3E7A4D00-32A0-4006-9137-2A7730CD9F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EC88B-B599-B549-A9B2-09085A15B846}" type="doc">
      <dgm:prSet loTypeId="urn:microsoft.com/office/officeart/2005/8/layout/chevron2" loCatId="" qsTypeId="urn:microsoft.com/office/officeart/2005/8/quickstyle/simple4" qsCatId="simple" csTypeId="urn:microsoft.com/office/officeart/2005/8/colors/accent0_3" csCatId="mainScheme" phldr="1"/>
      <dgm:spPr/>
      <dgm:t>
        <a:bodyPr/>
        <a:lstStyle/>
        <a:p>
          <a:endParaRPr lang="en-US"/>
        </a:p>
      </dgm:t>
    </dgm:pt>
    <dgm:pt modelId="{BF8C6164-3208-7D44-9E22-A11F7311B4CC}">
      <dgm:prSet phldrT="[Text]" custT="1"/>
      <dgm:spPr>
        <a:solidFill>
          <a:srgbClr val="003F72"/>
        </a:solidFill>
        <a:ln>
          <a:solidFill>
            <a:srgbClr val="003F72"/>
          </a:solidFill>
        </a:ln>
        <a:effectLst/>
      </dgm:spPr>
      <dgm:t>
        <a:bodyPr/>
        <a:lstStyle/>
        <a:p>
          <a:r>
            <a:rPr lang="en-US" sz="2800" dirty="0">
              <a:latin typeface="Arial Narrow"/>
              <a:cs typeface="Arial Narrow"/>
            </a:rPr>
            <a:t>1</a:t>
          </a:r>
        </a:p>
      </dgm:t>
    </dgm:pt>
    <dgm:pt modelId="{6FEE1B7F-8181-1B4E-98A4-5791FB0616FD}" type="parTrans" cxnId="{DC9D0E0F-125C-A649-9B3B-04E1CCA30BCB}">
      <dgm:prSet/>
      <dgm:spPr/>
      <dgm:t>
        <a:bodyPr/>
        <a:lstStyle/>
        <a:p>
          <a:endParaRPr lang="en-US"/>
        </a:p>
      </dgm:t>
    </dgm:pt>
    <dgm:pt modelId="{BE0B7E86-9477-8544-B348-E824910FAA99}" type="sibTrans" cxnId="{DC9D0E0F-125C-A649-9B3B-04E1CCA30BCB}">
      <dgm:prSet/>
      <dgm:spPr/>
      <dgm:t>
        <a:bodyPr/>
        <a:lstStyle/>
        <a:p>
          <a:endParaRPr lang="en-US"/>
        </a:p>
      </dgm:t>
    </dgm:pt>
    <dgm:pt modelId="{0E20F76A-DC78-4E7E-919D-8C94D8BFFC60}">
      <dgm:prSet phldrT="[Text]" custT="1"/>
      <dgm:spPr>
        <a:noFill/>
      </dgm:spPr>
      <dgm:t>
        <a:bodyPr/>
        <a:lstStyle/>
        <a:p>
          <a:r>
            <a:rPr lang="en-US" sz="2000" dirty="0">
              <a:latin typeface="Arial Narrow"/>
            </a:rPr>
            <a:t>Further information received has been made publicly available and open for comment until 16 August.</a:t>
          </a:r>
          <a:endParaRPr lang="en-US" sz="2000" dirty="0">
            <a:latin typeface="Arial Narrow"/>
            <a:cs typeface="Arial Narrow"/>
          </a:endParaRPr>
        </a:p>
      </dgm:t>
    </dgm:pt>
    <dgm:pt modelId="{93647AE8-B731-4BBE-9B08-AED489EDA24B}" type="parTrans" cxnId="{640E7344-4E7A-4CB8-B28C-593D35416857}">
      <dgm:prSet/>
      <dgm:spPr/>
      <dgm:t>
        <a:bodyPr/>
        <a:lstStyle/>
        <a:p>
          <a:endParaRPr lang="en-US"/>
        </a:p>
      </dgm:t>
    </dgm:pt>
    <dgm:pt modelId="{EA5D0882-AD32-41AA-A724-C2981B0D438D}" type="sibTrans" cxnId="{640E7344-4E7A-4CB8-B28C-593D35416857}">
      <dgm:prSet/>
      <dgm:spPr/>
      <dgm:t>
        <a:bodyPr/>
        <a:lstStyle/>
        <a:p>
          <a:endParaRPr lang="en-US"/>
        </a:p>
      </dgm:t>
    </dgm:pt>
    <dgm:pt modelId="{80B7E6BA-2917-48CC-9282-245A8C0B3A25}">
      <dgm:prSet phldrT="[Text]" custT="1"/>
      <dgm:spPr>
        <a:solidFill>
          <a:srgbClr val="003F72"/>
        </a:solidFill>
        <a:effectLst/>
      </dgm:spPr>
      <dgm:t>
        <a:bodyPr/>
        <a:lstStyle/>
        <a:p>
          <a:endParaRPr lang="en-US" sz="2800" dirty="0">
            <a:latin typeface="Arial Narrow"/>
          </a:endParaRPr>
        </a:p>
      </dgm:t>
    </dgm:pt>
    <dgm:pt modelId="{8AE248DD-6FC7-40C8-8167-6B1F1F7DBDED}" type="parTrans" cxnId="{4A4C7011-A909-4C4B-8346-D5E6109952BC}">
      <dgm:prSet/>
      <dgm:spPr/>
      <dgm:t>
        <a:bodyPr/>
        <a:lstStyle/>
        <a:p>
          <a:endParaRPr lang="en-US"/>
        </a:p>
      </dgm:t>
    </dgm:pt>
    <dgm:pt modelId="{CDE5FE6B-05B1-426F-891C-9CD9028CFECA}" type="sibTrans" cxnId="{4A4C7011-A909-4C4B-8346-D5E6109952BC}">
      <dgm:prSet/>
      <dgm:spPr/>
      <dgm:t>
        <a:bodyPr/>
        <a:lstStyle/>
        <a:p>
          <a:endParaRPr lang="en-US"/>
        </a:p>
      </dgm:t>
    </dgm:pt>
    <dgm:pt modelId="{0B7B6580-E13E-4D5E-9E24-63CB67333027}">
      <dgm:prSet phldrT="[Text]" custT="1"/>
      <dgm:spPr>
        <a:solidFill>
          <a:srgbClr val="003F72"/>
        </a:solidFill>
        <a:effectLst/>
      </dgm:spPr>
      <dgm:t>
        <a:bodyPr/>
        <a:lstStyle/>
        <a:p>
          <a:endParaRPr lang="en-US" sz="2800" dirty="0">
            <a:latin typeface="Arial Narrow"/>
          </a:endParaRPr>
        </a:p>
      </dgm:t>
    </dgm:pt>
    <dgm:pt modelId="{0432F785-AA2A-454E-800E-AB507C8FF459}" type="parTrans" cxnId="{6ACCA566-37CC-4AB9-A7E9-3C13DE43EB33}">
      <dgm:prSet/>
      <dgm:spPr/>
      <dgm:t>
        <a:bodyPr/>
        <a:lstStyle/>
        <a:p>
          <a:endParaRPr lang="en-US"/>
        </a:p>
      </dgm:t>
    </dgm:pt>
    <dgm:pt modelId="{C0522478-1619-4A9F-AD30-F5ED77A5B21E}" type="sibTrans" cxnId="{6ACCA566-37CC-4AB9-A7E9-3C13DE43EB33}">
      <dgm:prSet/>
      <dgm:spPr/>
      <dgm:t>
        <a:bodyPr/>
        <a:lstStyle/>
        <a:p>
          <a:endParaRPr lang="en-US"/>
        </a:p>
      </dgm:t>
    </dgm:pt>
    <dgm:pt modelId="{26FF6D23-77D5-4285-A954-AEB17987D511}">
      <dgm:prSet custT="1"/>
      <dgm:spPr/>
      <dgm:t>
        <a:bodyPr/>
        <a:lstStyle/>
        <a:p>
          <a:r>
            <a:rPr lang="en-US" sz="2000" dirty="0">
              <a:latin typeface="Arial Narrow"/>
            </a:rPr>
            <a:t>Technical assessments of further information is underway</a:t>
          </a:r>
        </a:p>
      </dgm:t>
    </dgm:pt>
    <dgm:pt modelId="{4C496B98-EB67-4B8D-9021-0688A6965C9A}" type="parTrans" cxnId="{7FC6F44F-0987-417C-891B-3B3D1EDF661D}">
      <dgm:prSet/>
      <dgm:spPr/>
      <dgm:t>
        <a:bodyPr/>
        <a:lstStyle/>
        <a:p>
          <a:endParaRPr lang="en-US"/>
        </a:p>
      </dgm:t>
    </dgm:pt>
    <dgm:pt modelId="{D6338819-051B-4EB3-9DE0-B7211C0C4993}" type="sibTrans" cxnId="{7FC6F44F-0987-417C-891B-3B3D1EDF661D}">
      <dgm:prSet/>
      <dgm:spPr/>
      <dgm:t>
        <a:bodyPr/>
        <a:lstStyle/>
        <a:p>
          <a:endParaRPr lang="en-US"/>
        </a:p>
      </dgm:t>
    </dgm:pt>
    <dgm:pt modelId="{FE482B6B-412F-41C1-AF07-108C55ED8984}">
      <dgm:prSet custT="1"/>
      <dgm:spPr/>
      <dgm:t>
        <a:bodyPr/>
        <a:lstStyle/>
        <a:p>
          <a:r>
            <a:rPr lang="en-US" sz="2000" dirty="0">
              <a:latin typeface="Arial Narrow"/>
            </a:rPr>
            <a:t>Consideration of further public submissions once received</a:t>
          </a:r>
        </a:p>
      </dgm:t>
    </dgm:pt>
    <dgm:pt modelId="{57110582-09EA-4A53-9D75-7CF25A82A733}" type="parTrans" cxnId="{3B65ECAF-A965-44D7-8840-B40887B48C42}">
      <dgm:prSet/>
      <dgm:spPr/>
      <dgm:t>
        <a:bodyPr/>
        <a:lstStyle/>
        <a:p>
          <a:endParaRPr lang="en-US"/>
        </a:p>
      </dgm:t>
    </dgm:pt>
    <dgm:pt modelId="{60C670F1-48C2-44AB-B9ED-614EC7D203C8}" type="sibTrans" cxnId="{3B65ECAF-A965-44D7-8840-B40887B48C42}">
      <dgm:prSet/>
      <dgm:spPr/>
      <dgm:t>
        <a:bodyPr/>
        <a:lstStyle/>
        <a:p>
          <a:endParaRPr lang="en-US"/>
        </a:p>
      </dgm:t>
    </dgm:pt>
    <dgm:pt modelId="{AB03CA04-0884-4892-B22F-3862B252C1E7}">
      <dgm:prSet custT="1"/>
      <dgm:spPr/>
      <dgm:t>
        <a:bodyPr/>
        <a:lstStyle/>
        <a:p>
          <a:endParaRPr lang="en-US" sz="2100" dirty="0">
            <a:latin typeface="Arial Narrow"/>
          </a:endParaRPr>
        </a:p>
      </dgm:t>
    </dgm:pt>
    <dgm:pt modelId="{C42B2EB9-88D1-4F51-902E-A06B94FE05B7}" type="parTrans" cxnId="{D4D95D3F-E00D-4399-B3D9-19C705A65E81}">
      <dgm:prSet/>
      <dgm:spPr/>
      <dgm:t>
        <a:bodyPr/>
        <a:lstStyle/>
        <a:p>
          <a:endParaRPr lang="en-US"/>
        </a:p>
      </dgm:t>
    </dgm:pt>
    <dgm:pt modelId="{F43F086C-4373-4F22-869C-E0590538BBEB}" type="sibTrans" cxnId="{D4D95D3F-E00D-4399-B3D9-19C705A65E81}">
      <dgm:prSet/>
      <dgm:spPr/>
      <dgm:t>
        <a:bodyPr/>
        <a:lstStyle/>
        <a:p>
          <a:endParaRPr lang="en-US"/>
        </a:p>
      </dgm:t>
    </dgm:pt>
    <dgm:pt modelId="{C96E2274-AE5F-9147-AD30-B8F3C9448C25}" type="pres">
      <dgm:prSet presAssocID="{246EC88B-B599-B549-A9B2-09085A15B846}" presName="linearFlow" presStyleCnt="0">
        <dgm:presLayoutVars>
          <dgm:dir/>
          <dgm:animLvl val="lvl"/>
          <dgm:resizeHandles val="exact"/>
        </dgm:presLayoutVars>
      </dgm:prSet>
      <dgm:spPr/>
    </dgm:pt>
    <dgm:pt modelId="{4418C96F-73B1-E14B-8631-67877B1A00FC}" type="pres">
      <dgm:prSet presAssocID="{BF8C6164-3208-7D44-9E22-A11F7311B4CC}" presName="composite" presStyleCnt="0"/>
      <dgm:spPr/>
    </dgm:pt>
    <dgm:pt modelId="{10CB21B2-8533-324A-83EF-66B11132EE99}" type="pres">
      <dgm:prSet presAssocID="{BF8C6164-3208-7D44-9E22-A11F7311B4CC}" presName="parentText" presStyleLbl="alignNode1" presStyleIdx="0" presStyleCnt="3" custLinFactNeighborY="0">
        <dgm:presLayoutVars>
          <dgm:chMax val="1"/>
          <dgm:bulletEnabled val="1"/>
        </dgm:presLayoutVars>
      </dgm:prSet>
      <dgm:spPr/>
    </dgm:pt>
    <dgm:pt modelId="{97404337-15E9-3943-87CA-10FCE4DFBF5B}" type="pres">
      <dgm:prSet presAssocID="{BF8C6164-3208-7D44-9E22-A11F7311B4CC}" presName="descendantText" presStyleLbl="alignAcc1" presStyleIdx="0" presStyleCnt="3" custScaleY="147490">
        <dgm:presLayoutVars>
          <dgm:bulletEnabled val="1"/>
        </dgm:presLayoutVars>
      </dgm:prSet>
      <dgm:spPr/>
    </dgm:pt>
    <dgm:pt modelId="{A17A6A5E-C822-614E-B165-C622DCD9F6B8}" type="pres">
      <dgm:prSet presAssocID="{BE0B7E86-9477-8544-B348-E824910FAA99}" presName="sp" presStyleCnt="0"/>
      <dgm:spPr/>
    </dgm:pt>
    <dgm:pt modelId="{84C82F0B-0EDC-45D4-9CC1-63F605CEDAE3}" type="pres">
      <dgm:prSet presAssocID="{80B7E6BA-2917-48CC-9282-245A8C0B3A25}" presName="composite" presStyleCnt="0"/>
      <dgm:spPr/>
    </dgm:pt>
    <dgm:pt modelId="{F84AA573-9526-4C11-B68B-71F314D07072}" type="pres">
      <dgm:prSet presAssocID="{80B7E6BA-2917-48CC-9282-245A8C0B3A25}" presName="parentText" presStyleLbl="alignNode1" presStyleIdx="1" presStyleCnt="3">
        <dgm:presLayoutVars>
          <dgm:chMax val="1"/>
          <dgm:bulletEnabled val="1"/>
        </dgm:presLayoutVars>
      </dgm:prSet>
      <dgm:spPr/>
    </dgm:pt>
    <dgm:pt modelId="{8DC4DB5D-7C65-4513-B985-C1B6874945A0}" type="pres">
      <dgm:prSet presAssocID="{80B7E6BA-2917-48CC-9282-245A8C0B3A25}" presName="descendantText" presStyleLbl="alignAcc1" presStyleIdx="1" presStyleCnt="3">
        <dgm:presLayoutVars>
          <dgm:bulletEnabled val="1"/>
        </dgm:presLayoutVars>
      </dgm:prSet>
      <dgm:spPr>
        <a:solidFill>
          <a:schemeClr val="bg1">
            <a:lumMod val="95000"/>
            <a:alpha val="90000"/>
          </a:schemeClr>
        </a:solidFill>
      </dgm:spPr>
    </dgm:pt>
    <dgm:pt modelId="{E003A9FA-E28C-4EDB-8D2F-1875D3D642D8}" type="pres">
      <dgm:prSet presAssocID="{CDE5FE6B-05B1-426F-891C-9CD9028CFECA}" presName="sp" presStyleCnt="0"/>
      <dgm:spPr/>
    </dgm:pt>
    <dgm:pt modelId="{2CCD19F1-6DDD-45F8-ACF6-1DD7980D7717}" type="pres">
      <dgm:prSet presAssocID="{0B7B6580-E13E-4D5E-9E24-63CB67333027}" presName="composite" presStyleCnt="0"/>
      <dgm:spPr/>
    </dgm:pt>
    <dgm:pt modelId="{E4DB6A5D-73F2-4C6F-B8DC-6839B59F8CE2}" type="pres">
      <dgm:prSet presAssocID="{0B7B6580-E13E-4D5E-9E24-63CB67333027}" presName="parentText" presStyleLbl="alignNode1" presStyleIdx="2" presStyleCnt="3">
        <dgm:presLayoutVars>
          <dgm:chMax val="1"/>
          <dgm:bulletEnabled val="1"/>
        </dgm:presLayoutVars>
      </dgm:prSet>
      <dgm:spPr/>
    </dgm:pt>
    <dgm:pt modelId="{8CF2BDB6-20E8-4DE4-8878-45AB5544F221}" type="pres">
      <dgm:prSet presAssocID="{0B7B6580-E13E-4D5E-9E24-63CB67333027}" presName="descendantText" presStyleLbl="alignAcc1" presStyleIdx="2" presStyleCnt="3">
        <dgm:presLayoutVars>
          <dgm:bulletEnabled val="1"/>
        </dgm:presLayoutVars>
      </dgm:prSet>
      <dgm:spPr>
        <a:solidFill>
          <a:schemeClr val="bg1">
            <a:lumMod val="95000"/>
            <a:alpha val="90000"/>
          </a:schemeClr>
        </a:solidFill>
      </dgm:spPr>
    </dgm:pt>
  </dgm:ptLst>
  <dgm:cxnLst>
    <dgm:cxn modelId="{68318582-198F-784D-AD55-0EA745010CD4}" type="presOf" srcId="{BF8C6164-3208-7D44-9E22-A11F7311B4CC}" destId="{10CB21B2-8533-324A-83EF-66B11132EE99}" srcOrd="0" destOrd="0" presId="urn:microsoft.com/office/officeart/2005/8/layout/chevron2"/>
    <dgm:cxn modelId="{1821B75A-E8BA-48C2-8065-CC8DACBC135F}" type="presOf" srcId="{0B7B6580-E13E-4D5E-9E24-63CB67333027}" destId="{E4DB6A5D-73F2-4C6F-B8DC-6839B59F8CE2}" srcOrd="0" destOrd="0" presId="urn:microsoft.com/office/officeart/2005/8/layout/chevron2"/>
    <dgm:cxn modelId="{51C4A1C4-7471-40BB-9AAA-637BFCD9F9F6}" type="presOf" srcId="{FE482B6B-412F-41C1-AF07-108C55ED8984}" destId="{97404337-15E9-3943-87CA-10FCE4DFBF5B}" srcOrd="0" destOrd="2" presId="urn:microsoft.com/office/officeart/2005/8/layout/chevron2"/>
    <dgm:cxn modelId="{7FC6F44F-0987-417C-891B-3B3D1EDF661D}" srcId="{BF8C6164-3208-7D44-9E22-A11F7311B4CC}" destId="{26FF6D23-77D5-4285-A954-AEB17987D511}" srcOrd="1" destOrd="0" parTransId="{4C496B98-EB67-4B8D-9021-0688A6965C9A}" sibTransId="{D6338819-051B-4EB3-9DE0-B7211C0C4993}"/>
    <dgm:cxn modelId="{DC9D0E0F-125C-A649-9B3B-04E1CCA30BCB}" srcId="{246EC88B-B599-B549-A9B2-09085A15B846}" destId="{BF8C6164-3208-7D44-9E22-A11F7311B4CC}" srcOrd="0" destOrd="0" parTransId="{6FEE1B7F-8181-1B4E-98A4-5791FB0616FD}" sibTransId="{BE0B7E86-9477-8544-B348-E824910FAA99}"/>
    <dgm:cxn modelId="{0059A3F7-CF01-4BE4-9DC4-825E104235DB}" type="presOf" srcId="{26FF6D23-77D5-4285-A954-AEB17987D511}" destId="{97404337-15E9-3943-87CA-10FCE4DFBF5B}" srcOrd="0" destOrd="1" presId="urn:microsoft.com/office/officeart/2005/8/layout/chevron2"/>
    <dgm:cxn modelId="{4A4C7011-A909-4C4B-8346-D5E6109952BC}" srcId="{246EC88B-B599-B549-A9B2-09085A15B846}" destId="{80B7E6BA-2917-48CC-9282-245A8C0B3A25}" srcOrd="1" destOrd="0" parTransId="{8AE248DD-6FC7-40C8-8167-6B1F1F7DBDED}" sibTransId="{CDE5FE6B-05B1-426F-891C-9CD9028CFECA}"/>
    <dgm:cxn modelId="{3B65ECAF-A965-44D7-8840-B40887B48C42}" srcId="{BF8C6164-3208-7D44-9E22-A11F7311B4CC}" destId="{FE482B6B-412F-41C1-AF07-108C55ED8984}" srcOrd="2" destOrd="0" parTransId="{57110582-09EA-4A53-9D75-7CF25A82A733}" sibTransId="{60C670F1-48C2-44AB-B9ED-614EC7D203C8}"/>
    <dgm:cxn modelId="{D26FD12B-E84D-4582-B421-B92640FB0F4F}" type="presOf" srcId="{AB03CA04-0884-4892-B22F-3862B252C1E7}" destId="{97404337-15E9-3943-87CA-10FCE4DFBF5B}" srcOrd="0" destOrd="3" presId="urn:microsoft.com/office/officeart/2005/8/layout/chevron2"/>
    <dgm:cxn modelId="{266849BE-3175-4AC9-B2BA-AE32C61410B2}" type="presOf" srcId="{80B7E6BA-2917-48CC-9282-245A8C0B3A25}" destId="{F84AA573-9526-4C11-B68B-71F314D07072}" srcOrd="0" destOrd="0" presId="urn:microsoft.com/office/officeart/2005/8/layout/chevron2"/>
    <dgm:cxn modelId="{629701FE-42DF-4BE2-B211-0F4475F8E757}" type="presOf" srcId="{0E20F76A-DC78-4E7E-919D-8C94D8BFFC60}" destId="{97404337-15E9-3943-87CA-10FCE4DFBF5B}" srcOrd="0" destOrd="0" presId="urn:microsoft.com/office/officeart/2005/8/layout/chevron2"/>
    <dgm:cxn modelId="{D4D95D3F-E00D-4399-B3D9-19C705A65E81}" srcId="{BF8C6164-3208-7D44-9E22-A11F7311B4CC}" destId="{AB03CA04-0884-4892-B22F-3862B252C1E7}" srcOrd="3" destOrd="0" parTransId="{C42B2EB9-88D1-4F51-902E-A06B94FE05B7}" sibTransId="{F43F086C-4373-4F22-869C-E0590538BBEB}"/>
    <dgm:cxn modelId="{640E7344-4E7A-4CB8-B28C-593D35416857}" srcId="{BF8C6164-3208-7D44-9E22-A11F7311B4CC}" destId="{0E20F76A-DC78-4E7E-919D-8C94D8BFFC60}" srcOrd="0" destOrd="0" parTransId="{93647AE8-B731-4BBE-9B08-AED489EDA24B}" sibTransId="{EA5D0882-AD32-41AA-A724-C2981B0D438D}"/>
    <dgm:cxn modelId="{6ACCA566-37CC-4AB9-A7E9-3C13DE43EB33}" srcId="{246EC88B-B599-B549-A9B2-09085A15B846}" destId="{0B7B6580-E13E-4D5E-9E24-63CB67333027}" srcOrd="2" destOrd="0" parTransId="{0432F785-AA2A-454E-800E-AB507C8FF459}" sibTransId="{C0522478-1619-4A9F-AD30-F5ED77A5B21E}"/>
    <dgm:cxn modelId="{5B3377C9-FCA2-5A46-BACE-B5BF9312F6D4}" type="presOf" srcId="{246EC88B-B599-B549-A9B2-09085A15B846}" destId="{C96E2274-AE5F-9147-AD30-B8F3C9448C25}" srcOrd="0" destOrd="0" presId="urn:microsoft.com/office/officeart/2005/8/layout/chevron2"/>
    <dgm:cxn modelId="{74C55ECB-51F8-C046-81C7-C127463B9A62}" type="presParOf" srcId="{C96E2274-AE5F-9147-AD30-B8F3C9448C25}" destId="{4418C96F-73B1-E14B-8631-67877B1A00FC}" srcOrd="0" destOrd="0" presId="urn:microsoft.com/office/officeart/2005/8/layout/chevron2"/>
    <dgm:cxn modelId="{C2A75050-E71F-C14D-9851-60F82926FA39}" type="presParOf" srcId="{4418C96F-73B1-E14B-8631-67877B1A00FC}" destId="{10CB21B2-8533-324A-83EF-66B11132EE99}" srcOrd="0" destOrd="0" presId="urn:microsoft.com/office/officeart/2005/8/layout/chevron2"/>
    <dgm:cxn modelId="{16E81B2E-2E93-C346-BA18-B0506351BFF9}" type="presParOf" srcId="{4418C96F-73B1-E14B-8631-67877B1A00FC}" destId="{97404337-15E9-3943-87CA-10FCE4DFBF5B}" srcOrd="1" destOrd="0" presId="urn:microsoft.com/office/officeart/2005/8/layout/chevron2"/>
    <dgm:cxn modelId="{8C5AAE58-05FC-4242-888F-5516E8D5995A}" type="presParOf" srcId="{C96E2274-AE5F-9147-AD30-B8F3C9448C25}" destId="{A17A6A5E-C822-614E-B165-C622DCD9F6B8}" srcOrd="1" destOrd="0" presId="urn:microsoft.com/office/officeart/2005/8/layout/chevron2"/>
    <dgm:cxn modelId="{908010EA-00B0-41CA-B437-931F9A63784E}" type="presParOf" srcId="{C96E2274-AE5F-9147-AD30-B8F3C9448C25}" destId="{84C82F0B-0EDC-45D4-9CC1-63F605CEDAE3}" srcOrd="2" destOrd="0" presId="urn:microsoft.com/office/officeart/2005/8/layout/chevron2"/>
    <dgm:cxn modelId="{F3063CF0-6C42-4895-908C-1CA77FB63505}" type="presParOf" srcId="{84C82F0B-0EDC-45D4-9CC1-63F605CEDAE3}" destId="{F84AA573-9526-4C11-B68B-71F314D07072}" srcOrd="0" destOrd="0" presId="urn:microsoft.com/office/officeart/2005/8/layout/chevron2"/>
    <dgm:cxn modelId="{B3A906E3-3FD6-4E5B-A004-28564BC21E4C}" type="presParOf" srcId="{84C82F0B-0EDC-45D4-9CC1-63F605CEDAE3}" destId="{8DC4DB5D-7C65-4513-B985-C1B6874945A0}" srcOrd="1" destOrd="0" presId="urn:microsoft.com/office/officeart/2005/8/layout/chevron2"/>
    <dgm:cxn modelId="{392543E9-9802-46CB-9E79-E0276B74BA0F}" type="presParOf" srcId="{C96E2274-AE5F-9147-AD30-B8F3C9448C25}" destId="{E003A9FA-E28C-4EDB-8D2F-1875D3D642D8}" srcOrd="3" destOrd="0" presId="urn:microsoft.com/office/officeart/2005/8/layout/chevron2"/>
    <dgm:cxn modelId="{0E880FF6-E279-4A3F-B7AE-80B1CA7CFE02}" type="presParOf" srcId="{C96E2274-AE5F-9147-AD30-B8F3C9448C25}" destId="{2CCD19F1-6DDD-45F8-ACF6-1DD7980D7717}" srcOrd="4" destOrd="0" presId="urn:microsoft.com/office/officeart/2005/8/layout/chevron2"/>
    <dgm:cxn modelId="{97D7E1FE-D6B1-4E70-9FB7-C195AFFBEC39}" type="presParOf" srcId="{2CCD19F1-6DDD-45F8-ACF6-1DD7980D7717}" destId="{E4DB6A5D-73F2-4C6F-B8DC-6839B59F8CE2}" srcOrd="0" destOrd="0" presId="urn:microsoft.com/office/officeart/2005/8/layout/chevron2"/>
    <dgm:cxn modelId="{FF7B71E5-9AFB-4B4F-92CA-4CCBB1F17781}" type="presParOf" srcId="{2CCD19F1-6DDD-45F8-ACF6-1DD7980D7717}" destId="{8CF2BDB6-20E8-4DE4-8878-45AB5544F2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EC88B-B599-B549-A9B2-09085A15B846}" type="doc">
      <dgm:prSet loTypeId="urn:microsoft.com/office/officeart/2005/8/layout/chevron2" loCatId="" qsTypeId="urn:microsoft.com/office/officeart/2005/8/quickstyle/simple4" qsCatId="simple" csTypeId="urn:microsoft.com/office/officeart/2005/8/colors/accent0_3" csCatId="mainScheme" phldr="1"/>
      <dgm:spPr/>
      <dgm:t>
        <a:bodyPr/>
        <a:lstStyle/>
        <a:p>
          <a:endParaRPr lang="en-US"/>
        </a:p>
      </dgm:t>
    </dgm:pt>
    <dgm:pt modelId="{BF8C6164-3208-7D44-9E22-A11F7311B4CC}">
      <dgm:prSet phldrT="[Text]" custT="1"/>
      <dgm:spPr>
        <a:solidFill>
          <a:srgbClr val="003F72"/>
        </a:solidFill>
        <a:ln>
          <a:solidFill>
            <a:srgbClr val="003F72"/>
          </a:solidFill>
        </a:ln>
        <a:effectLst/>
      </dgm:spPr>
      <dgm:t>
        <a:bodyPr/>
        <a:lstStyle/>
        <a:p>
          <a:r>
            <a:rPr lang="en-US" sz="2800" dirty="0">
              <a:latin typeface="Arial Narrow"/>
              <a:cs typeface="Arial Narrow"/>
            </a:rPr>
            <a:t>1</a:t>
          </a:r>
        </a:p>
      </dgm:t>
    </dgm:pt>
    <dgm:pt modelId="{6FEE1B7F-8181-1B4E-98A4-5791FB0616FD}" type="parTrans" cxnId="{DC9D0E0F-125C-A649-9B3B-04E1CCA30BCB}">
      <dgm:prSet/>
      <dgm:spPr/>
      <dgm:t>
        <a:bodyPr/>
        <a:lstStyle/>
        <a:p>
          <a:endParaRPr lang="en-US"/>
        </a:p>
      </dgm:t>
    </dgm:pt>
    <dgm:pt modelId="{BE0B7E86-9477-8544-B348-E824910FAA99}" type="sibTrans" cxnId="{DC9D0E0F-125C-A649-9B3B-04E1CCA30BCB}">
      <dgm:prSet/>
      <dgm:spPr/>
      <dgm:t>
        <a:bodyPr/>
        <a:lstStyle/>
        <a:p>
          <a:endParaRPr lang="en-US"/>
        </a:p>
      </dgm:t>
    </dgm:pt>
    <dgm:pt modelId="{0E20F76A-DC78-4E7E-919D-8C94D8BFFC60}">
      <dgm:prSet phldrT="[Text]" custT="1"/>
      <dgm:spPr>
        <a:noFill/>
      </dgm:spPr>
      <dgm:t>
        <a:bodyPr/>
        <a:lstStyle/>
        <a:p>
          <a:r>
            <a:rPr lang="en-AU" sz="2000" dirty="0">
              <a:latin typeface="Arial Narrow"/>
              <a:cs typeface="Arial Narrow"/>
            </a:rPr>
            <a:t>Further information received has been made publicly available and open for comment until 16 August.</a:t>
          </a:r>
          <a:endParaRPr lang="en-US" sz="2000" dirty="0">
            <a:latin typeface="Arial Narrow"/>
            <a:cs typeface="Arial Narrow"/>
          </a:endParaRPr>
        </a:p>
      </dgm:t>
    </dgm:pt>
    <dgm:pt modelId="{93647AE8-B731-4BBE-9B08-AED489EDA24B}" type="parTrans" cxnId="{640E7344-4E7A-4CB8-B28C-593D35416857}">
      <dgm:prSet/>
      <dgm:spPr/>
      <dgm:t>
        <a:bodyPr/>
        <a:lstStyle/>
        <a:p>
          <a:endParaRPr lang="en-US"/>
        </a:p>
      </dgm:t>
    </dgm:pt>
    <dgm:pt modelId="{EA5D0882-AD32-41AA-A724-C2981B0D438D}" type="sibTrans" cxnId="{640E7344-4E7A-4CB8-B28C-593D35416857}">
      <dgm:prSet/>
      <dgm:spPr/>
      <dgm:t>
        <a:bodyPr/>
        <a:lstStyle/>
        <a:p>
          <a:endParaRPr lang="en-US"/>
        </a:p>
      </dgm:t>
    </dgm:pt>
    <dgm:pt modelId="{AB8E2812-7EC8-4E89-B03D-7B562508B8F2}">
      <dgm:prSet custT="1"/>
      <dgm:spPr>
        <a:noFill/>
      </dgm:spPr>
      <dgm:t>
        <a:bodyPr/>
        <a:lstStyle/>
        <a:p>
          <a:endParaRPr lang="en-US" sz="2100" dirty="0">
            <a:latin typeface="Arial Narrow"/>
            <a:cs typeface="Arial Narrow"/>
          </a:endParaRPr>
        </a:p>
      </dgm:t>
    </dgm:pt>
    <dgm:pt modelId="{815966B9-73E1-49CD-8DEE-5B4281398C7B}" type="parTrans" cxnId="{8C589A5E-C579-4A6C-BAB6-E2179E0DBB3D}">
      <dgm:prSet/>
      <dgm:spPr/>
      <dgm:t>
        <a:bodyPr/>
        <a:lstStyle/>
        <a:p>
          <a:endParaRPr lang="en-US"/>
        </a:p>
      </dgm:t>
    </dgm:pt>
    <dgm:pt modelId="{3C47B4F9-D8CF-4EBB-B9E8-F33DF5512206}" type="sibTrans" cxnId="{8C589A5E-C579-4A6C-BAB6-E2179E0DBB3D}">
      <dgm:prSet/>
      <dgm:spPr/>
      <dgm:t>
        <a:bodyPr/>
        <a:lstStyle/>
        <a:p>
          <a:endParaRPr lang="en-US"/>
        </a:p>
      </dgm:t>
    </dgm:pt>
    <dgm:pt modelId="{85DFEC96-9789-48C0-B8D3-A4E4A8C71AEB}">
      <dgm:prSet phldrT="[Text]" custT="1"/>
      <dgm:spPr>
        <a:solidFill>
          <a:srgbClr val="003F72"/>
        </a:solidFill>
        <a:effectLst/>
      </dgm:spPr>
      <dgm:t>
        <a:bodyPr/>
        <a:lstStyle/>
        <a:p>
          <a:r>
            <a:rPr lang="en-US" sz="2800" dirty="0">
              <a:latin typeface="Arial Narrow"/>
            </a:rPr>
            <a:t>2</a:t>
          </a:r>
        </a:p>
      </dgm:t>
    </dgm:pt>
    <dgm:pt modelId="{2E80843B-2065-4404-B202-3605AD55A121}" type="parTrans" cxnId="{3DC823AB-0266-42D1-B95A-79AC884CB706}">
      <dgm:prSet/>
      <dgm:spPr/>
      <dgm:t>
        <a:bodyPr/>
        <a:lstStyle/>
        <a:p>
          <a:endParaRPr lang="en-US"/>
        </a:p>
      </dgm:t>
    </dgm:pt>
    <dgm:pt modelId="{07797FF8-38B5-480B-981B-62BF4F50F3FF}" type="sibTrans" cxnId="{3DC823AB-0266-42D1-B95A-79AC884CB706}">
      <dgm:prSet/>
      <dgm:spPr/>
      <dgm:t>
        <a:bodyPr/>
        <a:lstStyle/>
        <a:p>
          <a:endParaRPr lang="en-US"/>
        </a:p>
      </dgm:t>
    </dgm:pt>
    <dgm:pt modelId="{DB4D2CE3-2924-4500-9BFA-DCB9AA790F61}">
      <dgm:prSet phldrT="[Text]" custT="1"/>
      <dgm:spPr>
        <a:noFill/>
      </dgm:spPr>
      <dgm:t>
        <a:bodyPr/>
        <a:lstStyle/>
        <a:p>
          <a:r>
            <a:rPr lang="en-GB" sz="2100" dirty="0">
              <a:latin typeface="Arial Narrow"/>
              <a:cs typeface="Arial Narrow"/>
            </a:rPr>
            <a:t>Completion of Technical Assessment:</a:t>
          </a:r>
          <a:endParaRPr lang="en-US" sz="2100" dirty="0">
            <a:latin typeface="Arial Narrow"/>
            <a:cs typeface="Arial Narrow"/>
          </a:endParaRPr>
        </a:p>
      </dgm:t>
    </dgm:pt>
    <dgm:pt modelId="{9E70B58A-4265-4F7A-819E-09A306A5735E}" type="parTrans" cxnId="{6BB2F2A5-F415-4207-99F5-371F9A33ED3A}">
      <dgm:prSet/>
      <dgm:spPr/>
      <dgm:t>
        <a:bodyPr/>
        <a:lstStyle/>
        <a:p>
          <a:endParaRPr lang="en-US"/>
        </a:p>
      </dgm:t>
    </dgm:pt>
    <dgm:pt modelId="{A500F793-DEC0-4C1C-BD9D-E02CD2AFBB58}" type="sibTrans" cxnId="{6BB2F2A5-F415-4207-99F5-371F9A33ED3A}">
      <dgm:prSet/>
      <dgm:spPr/>
      <dgm:t>
        <a:bodyPr/>
        <a:lstStyle/>
        <a:p>
          <a:endParaRPr lang="en-US"/>
        </a:p>
      </dgm:t>
    </dgm:pt>
    <dgm:pt modelId="{09936FCA-9EB8-43A4-BB32-3288B1930E6D}">
      <dgm:prSet custT="1"/>
      <dgm:spPr>
        <a:noFill/>
      </dgm:spPr>
      <dgm:t>
        <a:bodyPr/>
        <a:lstStyle/>
        <a:p>
          <a:r>
            <a:rPr lang="en-GB" sz="2100" dirty="0">
              <a:latin typeface="Arial Narrow"/>
            </a:rPr>
            <a:t>Compliance against legislation</a:t>
          </a:r>
          <a:endParaRPr lang="en-GB" sz="2100" dirty="0">
            <a:latin typeface="Arial Narrow"/>
            <a:cs typeface="Arial Narrow"/>
          </a:endParaRPr>
        </a:p>
      </dgm:t>
    </dgm:pt>
    <dgm:pt modelId="{50204824-DAD2-49FC-A6AD-E1155156992C}" type="parTrans" cxnId="{0F2849A6-247E-406E-B40D-6E4F81E19C97}">
      <dgm:prSet/>
      <dgm:spPr/>
      <dgm:t>
        <a:bodyPr/>
        <a:lstStyle/>
        <a:p>
          <a:endParaRPr lang="en-US"/>
        </a:p>
      </dgm:t>
    </dgm:pt>
    <dgm:pt modelId="{2341EB42-C5DC-40C2-BE1A-68BA936DE132}" type="sibTrans" cxnId="{0F2849A6-247E-406E-B40D-6E4F81E19C97}">
      <dgm:prSet/>
      <dgm:spPr/>
      <dgm:t>
        <a:bodyPr/>
        <a:lstStyle/>
        <a:p>
          <a:endParaRPr lang="en-US"/>
        </a:p>
      </dgm:t>
    </dgm:pt>
    <dgm:pt modelId="{58EBEAF8-2A4D-4737-8F41-70DE9F27DA61}">
      <dgm:prSet custT="1"/>
      <dgm:spPr>
        <a:noFill/>
      </dgm:spPr>
      <dgm:t>
        <a:bodyPr/>
        <a:lstStyle/>
        <a:p>
          <a:r>
            <a:rPr lang="en-GB" sz="2100" dirty="0">
              <a:latin typeface="Arial Narrow"/>
              <a:cs typeface="Arial Narrow"/>
            </a:rPr>
            <a:t>Analysis of key issues to determine likelihood of pollution and hazard occurring</a:t>
          </a:r>
        </a:p>
      </dgm:t>
    </dgm:pt>
    <dgm:pt modelId="{4D6F3B86-40D6-4375-8A5C-A810DFE48746}" type="parTrans" cxnId="{3CB6DEB4-5DF9-41FD-A535-C93AFBFCDB28}">
      <dgm:prSet/>
      <dgm:spPr/>
      <dgm:t>
        <a:bodyPr/>
        <a:lstStyle/>
        <a:p>
          <a:endParaRPr lang="en-US"/>
        </a:p>
      </dgm:t>
    </dgm:pt>
    <dgm:pt modelId="{EED2DB16-A1ED-45E6-9E0A-4DAA0E4E952F}" type="sibTrans" cxnId="{3CB6DEB4-5DF9-41FD-A535-C93AFBFCDB28}">
      <dgm:prSet/>
      <dgm:spPr/>
      <dgm:t>
        <a:bodyPr/>
        <a:lstStyle/>
        <a:p>
          <a:endParaRPr lang="en-US"/>
        </a:p>
      </dgm:t>
    </dgm:pt>
    <dgm:pt modelId="{965959CD-9BEC-49C4-AE54-925E94E156C5}">
      <dgm:prSet custT="1"/>
      <dgm:spPr>
        <a:solidFill>
          <a:srgbClr val="003F72"/>
        </a:solidFill>
        <a:effectLst/>
      </dgm:spPr>
      <dgm:t>
        <a:bodyPr/>
        <a:lstStyle/>
        <a:p>
          <a:endParaRPr lang="en-GB" sz="2100" dirty="0">
            <a:latin typeface="Arial Narrow"/>
            <a:cs typeface="Arial Narrow"/>
          </a:endParaRPr>
        </a:p>
      </dgm:t>
    </dgm:pt>
    <dgm:pt modelId="{6470BFEB-FFF9-4B9F-AD73-016FC9FE2243}" type="parTrans" cxnId="{574E5DF1-AB8D-4DF8-9E91-995B2C275668}">
      <dgm:prSet/>
      <dgm:spPr/>
      <dgm:t>
        <a:bodyPr/>
        <a:lstStyle/>
        <a:p>
          <a:endParaRPr lang="en-US"/>
        </a:p>
      </dgm:t>
    </dgm:pt>
    <dgm:pt modelId="{72C64525-7761-4F98-9D8C-C11C67F87718}" type="sibTrans" cxnId="{574E5DF1-AB8D-4DF8-9E91-995B2C275668}">
      <dgm:prSet/>
      <dgm:spPr/>
      <dgm:t>
        <a:bodyPr/>
        <a:lstStyle/>
        <a:p>
          <a:endParaRPr lang="en-US"/>
        </a:p>
      </dgm:t>
    </dgm:pt>
    <dgm:pt modelId="{E2CD70F1-5B08-4CA2-9C75-BE5EF119BBAC}">
      <dgm:prSet custT="1"/>
      <dgm:spPr/>
      <dgm:t>
        <a:bodyPr/>
        <a:lstStyle/>
        <a:p>
          <a:r>
            <a:rPr lang="en-US" sz="2000" dirty="0">
              <a:latin typeface="Arial Narrow"/>
              <a:cs typeface="Arial Narrow"/>
            </a:rPr>
            <a:t>Technical assessments of further information received</a:t>
          </a:r>
        </a:p>
      </dgm:t>
    </dgm:pt>
    <dgm:pt modelId="{680D285A-8E00-419D-AE21-3A24BC97CA92}" type="parTrans" cxnId="{8D12ADC1-31B1-49A7-8DC7-82734D4C352B}">
      <dgm:prSet/>
      <dgm:spPr/>
      <dgm:t>
        <a:bodyPr/>
        <a:lstStyle/>
        <a:p>
          <a:endParaRPr lang="en-US"/>
        </a:p>
      </dgm:t>
    </dgm:pt>
    <dgm:pt modelId="{EA50BB8B-FF41-4083-A147-112FD18B5E36}" type="sibTrans" cxnId="{8D12ADC1-31B1-49A7-8DC7-82734D4C352B}">
      <dgm:prSet/>
      <dgm:spPr/>
      <dgm:t>
        <a:bodyPr/>
        <a:lstStyle/>
        <a:p>
          <a:endParaRPr lang="en-US"/>
        </a:p>
      </dgm:t>
    </dgm:pt>
    <dgm:pt modelId="{0EA30AA8-0635-4575-A145-87F51EACD23E}">
      <dgm:prSet custT="1"/>
      <dgm:spPr/>
      <dgm:t>
        <a:bodyPr/>
        <a:lstStyle/>
        <a:p>
          <a:r>
            <a:rPr lang="en-US" sz="2000" dirty="0">
              <a:latin typeface="Arial Narrow"/>
              <a:cs typeface="Arial Narrow"/>
            </a:rPr>
            <a:t>Consideration of further public submissions</a:t>
          </a:r>
        </a:p>
      </dgm:t>
    </dgm:pt>
    <dgm:pt modelId="{49AB1D18-0113-49BB-B92B-392E796711A6}" type="parTrans" cxnId="{2856C61C-E14F-4671-AAB9-83D42CA33354}">
      <dgm:prSet/>
      <dgm:spPr/>
      <dgm:t>
        <a:bodyPr/>
        <a:lstStyle/>
        <a:p>
          <a:endParaRPr lang="en-US"/>
        </a:p>
      </dgm:t>
    </dgm:pt>
    <dgm:pt modelId="{FA5C654D-13C3-42AA-BF30-165FF5ACCF8E}" type="sibTrans" cxnId="{2856C61C-E14F-4671-AAB9-83D42CA33354}">
      <dgm:prSet/>
      <dgm:spPr/>
      <dgm:t>
        <a:bodyPr/>
        <a:lstStyle/>
        <a:p>
          <a:endParaRPr lang="en-US"/>
        </a:p>
      </dgm:t>
    </dgm:pt>
    <dgm:pt modelId="{C96E2274-AE5F-9147-AD30-B8F3C9448C25}" type="pres">
      <dgm:prSet presAssocID="{246EC88B-B599-B549-A9B2-09085A15B846}" presName="linearFlow" presStyleCnt="0">
        <dgm:presLayoutVars>
          <dgm:dir/>
          <dgm:animLvl val="lvl"/>
          <dgm:resizeHandles val="exact"/>
        </dgm:presLayoutVars>
      </dgm:prSet>
      <dgm:spPr/>
    </dgm:pt>
    <dgm:pt modelId="{4418C96F-73B1-E14B-8631-67877B1A00FC}" type="pres">
      <dgm:prSet presAssocID="{BF8C6164-3208-7D44-9E22-A11F7311B4CC}" presName="composite" presStyleCnt="0"/>
      <dgm:spPr/>
    </dgm:pt>
    <dgm:pt modelId="{10CB21B2-8533-324A-83EF-66B11132EE99}" type="pres">
      <dgm:prSet presAssocID="{BF8C6164-3208-7D44-9E22-A11F7311B4CC}" presName="parentText" presStyleLbl="alignNode1" presStyleIdx="0" presStyleCnt="3" custLinFactNeighborY="0">
        <dgm:presLayoutVars>
          <dgm:chMax val="1"/>
          <dgm:bulletEnabled val="1"/>
        </dgm:presLayoutVars>
      </dgm:prSet>
      <dgm:spPr/>
    </dgm:pt>
    <dgm:pt modelId="{97404337-15E9-3943-87CA-10FCE4DFBF5B}" type="pres">
      <dgm:prSet presAssocID="{BF8C6164-3208-7D44-9E22-A11F7311B4CC}" presName="descendantText" presStyleLbl="alignAcc1" presStyleIdx="0" presStyleCnt="3" custScaleY="130114">
        <dgm:presLayoutVars>
          <dgm:bulletEnabled val="1"/>
        </dgm:presLayoutVars>
      </dgm:prSet>
      <dgm:spPr/>
    </dgm:pt>
    <dgm:pt modelId="{A17A6A5E-C822-614E-B165-C622DCD9F6B8}" type="pres">
      <dgm:prSet presAssocID="{BE0B7E86-9477-8544-B348-E824910FAA99}" presName="sp" presStyleCnt="0"/>
      <dgm:spPr/>
    </dgm:pt>
    <dgm:pt modelId="{DACB7B58-6925-40FF-89ED-B23790B1E2A0}" type="pres">
      <dgm:prSet presAssocID="{85DFEC96-9789-48C0-B8D3-A4E4A8C71AEB}" presName="composite" presStyleCnt="0"/>
      <dgm:spPr/>
    </dgm:pt>
    <dgm:pt modelId="{3556B775-5ED5-42BE-A375-818CC8FAA11D}" type="pres">
      <dgm:prSet presAssocID="{85DFEC96-9789-48C0-B8D3-A4E4A8C71AEB}" presName="parentText" presStyleLbl="alignNode1" presStyleIdx="1" presStyleCnt="3">
        <dgm:presLayoutVars>
          <dgm:chMax val="1"/>
          <dgm:bulletEnabled val="1"/>
        </dgm:presLayoutVars>
      </dgm:prSet>
      <dgm:spPr/>
    </dgm:pt>
    <dgm:pt modelId="{AC41AD5D-4F34-4C1D-9253-E6C17B93BA80}" type="pres">
      <dgm:prSet presAssocID="{85DFEC96-9789-48C0-B8D3-A4E4A8C71AEB}" presName="descendantText" presStyleLbl="alignAcc1" presStyleIdx="1" presStyleCnt="3">
        <dgm:presLayoutVars>
          <dgm:bulletEnabled val="1"/>
        </dgm:presLayoutVars>
      </dgm:prSet>
      <dgm:spPr/>
    </dgm:pt>
    <dgm:pt modelId="{3DAEE94F-ABB2-4937-B5D8-F9C84567B54F}" type="pres">
      <dgm:prSet presAssocID="{07797FF8-38B5-480B-981B-62BF4F50F3FF}" presName="sp" presStyleCnt="0"/>
      <dgm:spPr/>
    </dgm:pt>
    <dgm:pt modelId="{6E8433BE-F0EA-4AAD-B011-D6BA16DF149D}" type="pres">
      <dgm:prSet presAssocID="{965959CD-9BEC-49C4-AE54-925E94E156C5}" presName="composite" presStyleCnt="0"/>
      <dgm:spPr/>
    </dgm:pt>
    <dgm:pt modelId="{26E32542-B7EB-43A0-BD63-C1057BD37B21}" type="pres">
      <dgm:prSet presAssocID="{965959CD-9BEC-49C4-AE54-925E94E156C5}" presName="parentText" presStyleLbl="alignNode1" presStyleIdx="2" presStyleCnt="3">
        <dgm:presLayoutVars>
          <dgm:chMax val="1"/>
          <dgm:bulletEnabled val="1"/>
        </dgm:presLayoutVars>
      </dgm:prSet>
      <dgm:spPr/>
    </dgm:pt>
    <dgm:pt modelId="{D0153B79-1342-497E-B46B-53F6F7A1AD3A}" type="pres">
      <dgm:prSet presAssocID="{965959CD-9BEC-49C4-AE54-925E94E156C5}" presName="descendantText" presStyleLbl="alignAcc1" presStyleIdx="2" presStyleCnt="3">
        <dgm:presLayoutVars>
          <dgm:bulletEnabled val="1"/>
        </dgm:presLayoutVars>
      </dgm:prSet>
      <dgm:spPr>
        <a:solidFill>
          <a:schemeClr val="bg1">
            <a:lumMod val="95000"/>
            <a:alpha val="90000"/>
          </a:schemeClr>
        </a:solidFill>
      </dgm:spPr>
    </dgm:pt>
  </dgm:ptLst>
  <dgm:cxnLst>
    <dgm:cxn modelId="{44F1EA5E-5445-432A-8323-F4BE75BC96F4}" type="presOf" srcId="{09936FCA-9EB8-43A4-BB32-3288B1930E6D}" destId="{AC41AD5D-4F34-4C1D-9253-E6C17B93BA80}" srcOrd="0" destOrd="1" presId="urn:microsoft.com/office/officeart/2005/8/layout/chevron2"/>
    <dgm:cxn modelId="{40764278-8A4D-4D59-9F46-75DFA30A9F85}" type="presOf" srcId="{85DFEC96-9789-48C0-B8D3-A4E4A8C71AEB}" destId="{3556B775-5ED5-42BE-A375-818CC8FAA11D}" srcOrd="0" destOrd="0" presId="urn:microsoft.com/office/officeart/2005/8/layout/chevron2"/>
    <dgm:cxn modelId="{2856C61C-E14F-4671-AAB9-83D42CA33354}" srcId="{BF8C6164-3208-7D44-9E22-A11F7311B4CC}" destId="{0EA30AA8-0635-4575-A145-87F51EACD23E}" srcOrd="2" destOrd="0" parTransId="{49AB1D18-0113-49BB-B92B-392E796711A6}" sibTransId="{FA5C654D-13C3-42AA-BF30-165FF5ACCF8E}"/>
    <dgm:cxn modelId="{F0A04550-0671-487F-9C4F-C74994500A42}" type="presOf" srcId="{965959CD-9BEC-49C4-AE54-925E94E156C5}" destId="{26E32542-B7EB-43A0-BD63-C1057BD37B21}" srcOrd="0" destOrd="0" presId="urn:microsoft.com/office/officeart/2005/8/layout/chevron2"/>
    <dgm:cxn modelId="{68318582-198F-784D-AD55-0EA745010CD4}" type="presOf" srcId="{BF8C6164-3208-7D44-9E22-A11F7311B4CC}" destId="{10CB21B2-8533-324A-83EF-66B11132EE99}" srcOrd="0" destOrd="0" presId="urn:microsoft.com/office/officeart/2005/8/layout/chevron2"/>
    <dgm:cxn modelId="{6BB2F2A5-F415-4207-99F5-371F9A33ED3A}" srcId="{85DFEC96-9789-48C0-B8D3-A4E4A8C71AEB}" destId="{DB4D2CE3-2924-4500-9BFA-DCB9AA790F61}" srcOrd="0" destOrd="0" parTransId="{9E70B58A-4265-4F7A-819E-09A306A5735E}" sibTransId="{A500F793-DEC0-4C1C-BD9D-E02CD2AFBB58}"/>
    <dgm:cxn modelId="{574E5DF1-AB8D-4DF8-9E91-995B2C275668}" srcId="{246EC88B-B599-B549-A9B2-09085A15B846}" destId="{965959CD-9BEC-49C4-AE54-925E94E156C5}" srcOrd="2" destOrd="0" parTransId="{6470BFEB-FFF9-4B9F-AD73-016FC9FE2243}" sibTransId="{72C64525-7761-4F98-9D8C-C11C67F87718}"/>
    <dgm:cxn modelId="{8D12ADC1-31B1-49A7-8DC7-82734D4C352B}" srcId="{BF8C6164-3208-7D44-9E22-A11F7311B4CC}" destId="{E2CD70F1-5B08-4CA2-9C75-BE5EF119BBAC}" srcOrd="1" destOrd="0" parTransId="{680D285A-8E00-419D-AE21-3A24BC97CA92}" sibTransId="{EA50BB8B-FF41-4083-A147-112FD18B5E36}"/>
    <dgm:cxn modelId="{629701FE-42DF-4BE2-B211-0F4475F8E757}" type="presOf" srcId="{0E20F76A-DC78-4E7E-919D-8C94D8BFFC60}" destId="{97404337-15E9-3943-87CA-10FCE4DFBF5B}" srcOrd="0" destOrd="0" presId="urn:microsoft.com/office/officeart/2005/8/layout/chevron2"/>
    <dgm:cxn modelId="{8C589A5E-C579-4A6C-BAB6-E2179E0DBB3D}" srcId="{BF8C6164-3208-7D44-9E22-A11F7311B4CC}" destId="{AB8E2812-7EC8-4E89-B03D-7B562508B8F2}" srcOrd="3" destOrd="0" parTransId="{815966B9-73E1-49CD-8DEE-5B4281398C7B}" sibTransId="{3C47B4F9-D8CF-4EBB-B9E8-F33DF5512206}"/>
    <dgm:cxn modelId="{CE278672-4027-49A3-86A0-46EE6AEE0ED7}" type="presOf" srcId="{58EBEAF8-2A4D-4737-8F41-70DE9F27DA61}" destId="{AC41AD5D-4F34-4C1D-9253-E6C17B93BA80}" srcOrd="0" destOrd="2" presId="urn:microsoft.com/office/officeart/2005/8/layout/chevron2"/>
    <dgm:cxn modelId="{0F2849A6-247E-406E-B40D-6E4F81E19C97}" srcId="{DB4D2CE3-2924-4500-9BFA-DCB9AA790F61}" destId="{09936FCA-9EB8-43A4-BB32-3288B1930E6D}" srcOrd="0" destOrd="0" parTransId="{50204824-DAD2-49FC-A6AD-E1155156992C}" sibTransId="{2341EB42-C5DC-40C2-BE1A-68BA936DE132}"/>
    <dgm:cxn modelId="{3CB6DEB4-5DF9-41FD-A535-C93AFBFCDB28}" srcId="{DB4D2CE3-2924-4500-9BFA-DCB9AA790F61}" destId="{58EBEAF8-2A4D-4737-8F41-70DE9F27DA61}" srcOrd="1" destOrd="0" parTransId="{4D6F3B86-40D6-4375-8A5C-A810DFE48746}" sibTransId="{EED2DB16-A1ED-45E6-9E0A-4DAA0E4E952F}"/>
    <dgm:cxn modelId="{12AD5D88-F4B8-4332-BE15-17C38665F544}" type="presOf" srcId="{E2CD70F1-5B08-4CA2-9C75-BE5EF119BBAC}" destId="{97404337-15E9-3943-87CA-10FCE4DFBF5B}" srcOrd="0" destOrd="1" presId="urn:microsoft.com/office/officeart/2005/8/layout/chevron2"/>
    <dgm:cxn modelId="{78AB2117-17EA-4E56-AADF-180A0066664B}" type="presOf" srcId="{DB4D2CE3-2924-4500-9BFA-DCB9AA790F61}" destId="{AC41AD5D-4F34-4C1D-9253-E6C17B93BA80}" srcOrd="0" destOrd="0" presId="urn:microsoft.com/office/officeart/2005/8/layout/chevron2"/>
    <dgm:cxn modelId="{CBDEBCB9-3B6B-45CF-BD12-B5DEDBFBAD07}" type="presOf" srcId="{0EA30AA8-0635-4575-A145-87F51EACD23E}" destId="{97404337-15E9-3943-87CA-10FCE4DFBF5B}" srcOrd="0" destOrd="2" presId="urn:microsoft.com/office/officeart/2005/8/layout/chevron2"/>
    <dgm:cxn modelId="{640E7344-4E7A-4CB8-B28C-593D35416857}" srcId="{BF8C6164-3208-7D44-9E22-A11F7311B4CC}" destId="{0E20F76A-DC78-4E7E-919D-8C94D8BFFC60}" srcOrd="0" destOrd="0" parTransId="{93647AE8-B731-4BBE-9B08-AED489EDA24B}" sibTransId="{EA5D0882-AD32-41AA-A724-C2981B0D438D}"/>
    <dgm:cxn modelId="{22C1BBAA-E272-4B04-8059-C124C1B22597}" type="presOf" srcId="{AB8E2812-7EC8-4E89-B03D-7B562508B8F2}" destId="{97404337-15E9-3943-87CA-10FCE4DFBF5B}" srcOrd="0" destOrd="3" presId="urn:microsoft.com/office/officeart/2005/8/layout/chevron2"/>
    <dgm:cxn modelId="{DC9D0E0F-125C-A649-9B3B-04E1CCA30BCB}" srcId="{246EC88B-B599-B549-A9B2-09085A15B846}" destId="{BF8C6164-3208-7D44-9E22-A11F7311B4CC}" srcOrd="0" destOrd="0" parTransId="{6FEE1B7F-8181-1B4E-98A4-5791FB0616FD}" sibTransId="{BE0B7E86-9477-8544-B348-E824910FAA99}"/>
    <dgm:cxn modelId="{5B3377C9-FCA2-5A46-BACE-B5BF9312F6D4}" type="presOf" srcId="{246EC88B-B599-B549-A9B2-09085A15B846}" destId="{C96E2274-AE5F-9147-AD30-B8F3C9448C25}" srcOrd="0" destOrd="0" presId="urn:microsoft.com/office/officeart/2005/8/layout/chevron2"/>
    <dgm:cxn modelId="{3DC823AB-0266-42D1-B95A-79AC884CB706}" srcId="{246EC88B-B599-B549-A9B2-09085A15B846}" destId="{85DFEC96-9789-48C0-B8D3-A4E4A8C71AEB}" srcOrd="1" destOrd="0" parTransId="{2E80843B-2065-4404-B202-3605AD55A121}" sibTransId="{07797FF8-38B5-480B-981B-62BF4F50F3FF}"/>
    <dgm:cxn modelId="{74C55ECB-51F8-C046-81C7-C127463B9A62}" type="presParOf" srcId="{C96E2274-AE5F-9147-AD30-B8F3C9448C25}" destId="{4418C96F-73B1-E14B-8631-67877B1A00FC}" srcOrd="0" destOrd="0" presId="urn:microsoft.com/office/officeart/2005/8/layout/chevron2"/>
    <dgm:cxn modelId="{C2A75050-E71F-C14D-9851-60F82926FA39}" type="presParOf" srcId="{4418C96F-73B1-E14B-8631-67877B1A00FC}" destId="{10CB21B2-8533-324A-83EF-66B11132EE99}" srcOrd="0" destOrd="0" presId="urn:microsoft.com/office/officeart/2005/8/layout/chevron2"/>
    <dgm:cxn modelId="{16E81B2E-2E93-C346-BA18-B0506351BFF9}" type="presParOf" srcId="{4418C96F-73B1-E14B-8631-67877B1A00FC}" destId="{97404337-15E9-3943-87CA-10FCE4DFBF5B}" srcOrd="1" destOrd="0" presId="urn:microsoft.com/office/officeart/2005/8/layout/chevron2"/>
    <dgm:cxn modelId="{8C5AAE58-05FC-4242-888F-5516E8D5995A}" type="presParOf" srcId="{C96E2274-AE5F-9147-AD30-B8F3C9448C25}" destId="{A17A6A5E-C822-614E-B165-C622DCD9F6B8}" srcOrd="1" destOrd="0" presId="urn:microsoft.com/office/officeart/2005/8/layout/chevron2"/>
    <dgm:cxn modelId="{21BD9CD4-6757-4EFD-AD76-290D6F39A072}" type="presParOf" srcId="{C96E2274-AE5F-9147-AD30-B8F3C9448C25}" destId="{DACB7B58-6925-40FF-89ED-B23790B1E2A0}" srcOrd="2" destOrd="0" presId="urn:microsoft.com/office/officeart/2005/8/layout/chevron2"/>
    <dgm:cxn modelId="{C9737AF6-057C-4E40-9B55-C4746135BD2E}" type="presParOf" srcId="{DACB7B58-6925-40FF-89ED-B23790B1E2A0}" destId="{3556B775-5ED5-42BE-A375-818CC8FAA11D}" srcOrd="0" destOrd="0" presId="urn:microsoft.com/office/officeart/2005/8/layout/chevron2"/>
    <dgm:cxn modelId="{4B39ED84-58E1-434F-A332-30192027D8E4}" type="presParOf" srcId="{DACB7B58-6925-40FF-89ED-B23790B1E2A0}" destId="{AC41AD5D-4F34-4C1D-9253-E6C17B93BA80}" srcOrd="1" destOrd="0" presId="urn:microsoft.com/office/officeart/2005/8/layout/chevron2"/>
    <dgm:cxn modelId="{38885E44-877E-4C6D-8516-AD326CA3A556}" type="presParOf" srcId="{C96E2274-AE5F-9147-AD30-B8F3C9448C25}" destId="{3DAEE94F-ABB2-4937-B5D8-F9C84567B54F}" srcOrd="3" destOrd="0" presId="urn:microsoft.com/office/officeart/2005/8/layout/chevron2"/>
    <dgm:cxn modelId="{299B0DDA-0C33-49C1-A820-0EED198A3B50}" type="presParOf" srcId="{C96E2274-AE5F-9147-AD30-B8F3C9448C25}" destId="{6E8433BE-F0EA-4AAD-B011-D6BA16DF149D}" srcOrd="4" destOrd="0" presId="urn:microsoft.com/office/officeart/2005/8/layout/chevron2"/>
    <dgm:cxn modelId="{9FDFD9B6-4FF1-4A35-B103-7CE4A07CFBEB}" type="presParOf" srcId="{6E8433BE-F0EA-4AAD-B011-D6BA16DF149D}" destId="{26E32542-B7EB-43A0-BD63-C1057BD37B21}" srcOrd="0" destOrd="0" presId="urn:microsoft.com/office/officeart/2005/8/layout/chevron2"/>
    <dgm:cxn modelId="{92CDEAFC-C950-4606-8FA3-7815D4B66B41}" type="presParOf" srcId="{6E8433BE-F0EA-4AAD-B011-D6BA16DF149D}" destId="{D0153B79-1342-497E-B46B-53F6F7A1AD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EC88B-B599-B549-A9B2-09085A15B846}" type="doc">
      <dgm:prSet loTypeId="urn:microsoft.com/office/officeart/2005/8/layout/chevron2" loCatId="" qsTypeId="urn:microsoft.com/office/officeart/2005/8/quickstyle/simple4" qsCatId="simple" csTypeId="urn:microsoft.com/office/officeart/2005/8/colors/accent0_3" csCatId="mainScheme" phldr="1"/>
      <dgm:spPr/>
      <dgm:t>
        <a:bodyPr/>
        <a:lstStyle/>
        <a:p>
          <a:endParaRPr lang="en-US"/>
        </a:p>
      </dgm:t>
    </dgm:pt>
    <dgm:pt modelId="{BF8C6164-3208-7D44-9E22-A11F7311B4CC}">
      <dgm:prSet phldrT="[Text]" custT="1"/>
      <dgm:spPr>
        <a:solidFill>
          <a:srgbClr val="003F72"/>
        </a:solidFill>
        <a:ln>
          <a:solidFill>
            <a:srgbClr val="003F72"/>
          </a:solidFill>
        </a:ln>
        <a:effectLst/>
      </dgm:spPr>
      <dgm:t>
        <a:bodyPr/>
        <a:lstStyle/>
        <a:p>
          <a:r>
            <a:rPr lang="en-US" sz="2800" dirty="0">
              <a:latin typeface="Arial Narrow"/>
              <a:cs typeface="Arial Narrow"/>
            </a:rPr>
            <a:t>1</a:t>
          </a:r>
        </a:p>
      </dgm:t>
    </dgm:pt>
    <dgm:pt modelId="{6FEE1B7F-8181-1B4E-98A4-5791FB0616FD}" type="parTrans" cxnId="{DC9D0E0F-125C-A649-9B3B-04E1CCA30BCB}">
      <dgm:prSet/>
      <dgm:spPr/>
      <dgm:t>
        <a:bodyPr/>
        <a:lstStyle/>
        <a:p>
          <a:endParaRPr lang="en-US"/>
        </a:p>
      </dgm:t>
    </dgm:pt>
    <dgm:pt modelId="{BE0B7E86-9477-8544-B348-E824910FAA99}" type="sibTrans" cxnId="{DC9D0E0F-125C-A649-9B3B-04E1CCA30BCB}">
      <dgm:prSet/>
      <dgm:spPr/>
      <dgm:t>
        <a:bodyPr/>
        <a:lstStyle/>
        <a:p>
          <a:endParaRPr lang="en-US"/>
        </a:p>
      </dgm:t>
    </dgm:pt>
    <dgm:pt modelId="{4F7AC179-6BC0-9E44-97B8-CA04AEAC2B1F}">
      <dgm:prSet phldrT="[Text]"/>
      <dgm:spPr>
        <a:solidFill>
          <a:srgbClr val="003F72"/>
        </a:solidFill>
        <a:ln>
          <a:noFill/>
        </a:ln>
        <a:effectLst/>
      </dgm:spPr>
      <dgm:t>
        <a:bodyPr/>
        <a:lstStyle/>
        <a:p>
          <a:r>
            <a:rPr lang="en-US" dirty="0">
              <a:latin typeface="Arial Narrow"/>
              <a:cs typeface="Arial Narrow"/>
            </a:rPr>
            <a:t>3</a:t>
          </a:r>
        </a:p>
      </dgm:t>
    </dgm:pt>
    <dgm:pt modelId="{E0B97F1E-DAC8-C349-AB17-0B98D4F02269}" type="parTrans" cxnId="{17AB9AD5-9574-8847-916F-575EFA779FD4}">
      <dgm:prSet/>
      <dgm:spPr/>
      <dgm:t>
        <a:bodyPr/>
        <a:lstStyle/>
        <a:p>
          <a:endParaRPr lang="en-US"/>
        </a:p>
      </dgm:t>
    </dgm:pt>
    <dgm:pt modelId="{0AB9D071-5F06-704F-BDB7-9E01601EB39F}" type="sibTrans" cxnId="{17AB9AD5-9574-8847-916F-575EFA779FD4}">
      <dgm:prSet/>
      <dgm:spPr/>
      <dgm:t>
        <a:bodyPr/>
        <a:lstStyle/>
        <a:p>
          <a:endParaRPr lang="en-US"/>
        </a:p>
      </dgm:t>
    </dgm:pt>
    <dgm:pt modelId="{2F356B1C-6B79-A847-953F-58A5D0E793C2}">
      <dgm:prSet phldrT="[Text]" custT="1"/>
      <dgm:spPr>
        <a:noFill/>
        <a:ln>
          <a:solidFill>
            <a:srgbClr val="003F72"/>
          </a:solidFill>
        </a:ln>
      </dgm:spPr>
      <dgm:t>
        <a:bodyPr/>
        <a:lstStyle/>
        <a:p>
          <a:r>
            <a:rPr lang="en-AU" sz="2100" dirty="0">
              <a:latin typeface="Arial Narrow"/>
              <a:cs typeface="Arial Narrow"/>
            </a:rPr>
            <a:t>Once decision made to approve or refuse: Notification to submitters and publication of Assessment Report</a:t>
          </a:r>
          <a:endParaRPr lang="en-US" sz="2100" dirty="0">
            <a:latin typeface="Arial Narrow"/>
            <a:cs typeface="Arial Narrow"/>
          </a:endParaRPr>
        </a:p>
      </dgm:t>
    </dgm:pt>
    <dgm:pt modelId="{DAEF5018-47AC-9A43-B587-FA2E36F24FC3}" type="parTrans" cxnId="{F18CFE50-721A-E444-AB9B-BFA4DF58C741}">
      <dgm:prSet/>
      <dgm:spPr/>
      <dgm:t>
        <a:bodyPr/>
        <a:lstStyle/>
        <a:p>
          <a:endParaRPr lang="en-US"/>
        </a:p>
      </dgm:t>
    </dgm:pt>
    <dgm:pt modelId="{2730780E-1073-7B40-9057-43A88CAA9DDC}" type="sibTrans" cxnId="{F18CFE50-721A-E444-AB9B-BFA4DF58C741}">
      <dgm:prSet/>
      <dgm:spPr/>
      <dgm:t>
        <a:bodyPr/>
        <a:lstStyle/>
        <a:p>
          <a:endParaRPr lang="en-US"/>
        </a:p>
      </dgm:t>
    </dgm:pt>
    <dgm:pt modelId="{0E20F76A-DC78-4E7E-919D-8C94D8BFFC60}">
      <dgm:prSet phldrT="[Text]" custT="1"/>
      <dgm:spPr>
        <a:noFill/>
      </dgm:spPr>
      <dgm:t>
        <a:bodyPr/>
        <a:lstStyle/>
        <a:p>
          <a:r>
            <a:rPr lang="en-US" sz="2000" dirty="0">
              <a:latin typeface="Arial Narrow"/>
            </a:rPr>
            <a:t>Further information received has been made publicly available and open for comment until 16 August.</a:t>
          </a:r>
          <a:endParaRPr lang="en-US" sz="2000" dirty="0">
            <a:latin typeface="Arial Narrow"/>
            <a:cs typeface="Arial Narrow"/>
          </a:endParaRPr>
        </a:p>
      </dgm:t>
    </dgm:pt>
    <dgm:pt modelId="{93647AE8-B731-4BBE-9B08-AED489EDA24B}" type="parTrans" cxnId="{640E7344-4E7A-4CB8-B28C-593D35416857}">
      <dgm:prSet/>
      <dgm:spPr/>
      <dgm:t>
        <a:bodyPr/>
        <a:lstStyle/>
        <a:p>
          <a:endParaRPr lang="en-US"/>
        </a:p>
      </dgm:t>
    </dgm:pt>
    <dgm:pt modelId="{EA5D0882-AD32-41AA-A724-C2981B0D438D}" type="sibTrans" cxnId="{640E7344-4E7A-4CB8-B28C-593D35416857}">
      <dgm:prSet/>
      <dgm:spPr/>
      <dgm:t>
        <a:bodyPr/>
        <a:lstStyle/>
        <a:p>
          <a:endParaRPr lang="en-US"/>
        </a:p>
      </dgm:t>
    </dgm:pt>
    <dgm:pt modelId="{85DFEC96-9789-48C0-B8D3-A4E4A8C71AEB}">
      <dgm:prSet phldrT="[Text]" custT="1"/>
      <dgm:spPr>
        <a:solidFill>
          <a:srgbClr val="003F72"/>
        </a:solidFill>
        <a:effectLst/>
      </dgm:spPr>
      <dgm:t>
        <a:bodyPr/>
        <a:lstStyle/>
        <a:p>
          <a:r>
            <a:rPr lang="en-US" sz="2800" dirty="0">
              <a:latin typeface="Arial Narrow"/>
            </a:rPr>
            <a:t>2</a:t>
          </a:r>
        </a:p>
      </dgm:t>
    </dgm:pt>
    <dgm:pt modelId="{2E80843B-2065-4404-B202-3605AD55A121}" type="parTrans" cxnId="{3DC823AB-0266-42D1-B95A-79AC884CB706}">
      <dgm:prSet/>
      <dgm:spPr/>
      <dgm:t>
        <a:bodyPr/>
        <a:lstStyle/>
        <a:p>
          <a:endParaRPr lang="en-US"/>
        </a:p>
      </dgm:t>
    </dgm:pt>
    <dgm:pt modelId="{07797FF8-38B5-480B-981B-62BF4F50F3FF}" type="sibTrans" cxnId="{3DC823AB-0266-42D1-B95A-79AC884CB706}">
      <dgm:prSet/>
      <dgm:spPr/>
      <dgm:t>
        <a:bodyPr/>
        <a:lstStyle/>
        <a:p>
          <a:endParaRPr lang="en-US"/>
        </a:p>
      </dgm:t>
    </dgm:pt>
    <dgm:pt modelId="{DB4D2CE3-2924-4500-9BFA-DCB9AA790F61}">
      <dgm:prSet phldrT="[Text]" custT="1"/>
      <dgm:spPr>
        <a:noFill/>
      </dgm:spPr>
      <dgm:t>
        <a:bodyPr/>
        <a:lstStyle/>
        <a:p>
          <a:r>
            <a:rPr lang="en-GB" sz="2100" dirty="0">
              <a:latin typeface="Arial Narrow"/>
              <a:cs typeface="Arial Narrow"/>
            </a:rPr>
            <a:t>Completion of Technical Assessment:</a:t>
          </a:r>
          <a:endParaRPr lang="en-US" sz="2100" dirty="0">
            <a:latin typeface="Arial Narrow"/>
            <a:cs typeface="Arial Narrow"/>
          </a:endParaRPr>
        </a:p>
      </dgm:t>
    </dgm:pt>
    <dgm:pt modelId="{9E70B58A-4265-4F7A-819E-09A306A5735E}" type="parTrans" cxnId="{6BB2F2A5-F415-4207-99F5-371F9A33ED3A}">
      <dgm:prSet/>
      <dgm:spPr/>
      <dgm:t>
        <a:bodyPr/>
        <a:lstStyle/>
        <a:p>
          <a:endParaRPr lang="en-US"/>
        </a:p>
      </dgm:t>
    </dgm:pt>
    <dgm:pt modelId="{A500F793-DEC0-4C1C-BD9D-E02CD2AFBB58}" type="sibTrans" cxnId="{6BB2F2A5-F415-4207-99F5-371F9A33ED3A}">
      <dgm:prSet/>
      <dgm:spPr/>
      <dgm:t>
        <a:bodyPr/>
        <a:lstStyle/>
        <a:p>
          <a:endParaRPr lang="en-US"/>
        </a:p>
      </dgm:t>
    </dgm:pt>
    <dgm:pt modelId="{09936FCA-9EB8-43A4-BB32-3288B1930E6D}">
      <dgm:prSet custT="1"/>
      <dgm:spPr>
        <a:noFill/>
      </dgm:spPr>
      <dgm:t>
        <a:bodyPr/>
        <a:lstStyle/>
        <a:p>
          <a:r>
            <a:rPr lang="en-GB" sz="2100" dirty="0">
              <a:latin typeface="Arial Narrow"/>
              <a:cs typeface="Arial Narrow"/>
            </a:rPr>
            <a:t>Compliance against legislation</a:t>
          </a:r>
        </a:p>
      </dgm:t>
    </dgm:pt>
    <dgm:pt modelId="{50204824-DAD2-49FC-A6AD-E1155156992C}" type="parTrans" cxnId="{0F2849A6-247E-406E-B40D-6E4F81E19C97}">
      <dgm:prSet/>
      <dgm:spPr/>
      <dgm:t>
        <a:bodyPr/>
        <a:lstStyle/>
        <a:p>
          <a:endParaRPr lang="en-US"/>
        </a:p>
      </dgm:t>
    </dgm:pt>
    <dgm:pt modelId="{2341EB42-C5DC-40C2-BE1A-68BA936DE132}" type="sibTrans" cxnId="{0F2849A6-247E-406E-B40D-6E4F81E19C97}">
      <dgm:prSet/>
      <dgm:spPr/>
      <dgm:t>
        <a:bodyPr/>
        <a:lstStyle/>
        <a:p>
          <a:endParaRPr lang="en-US"/>
        </a:p>
      </dgm:t>
    </dgm:pt>
    <dgm:pt modelId="{58EBEAF8-2A4D-4737-8F41-70DE9F27DA61}">
      <dgm:prSet custT="1"/>
      <dgm:spPr>
        <a:noFill/>
      </dgm:spPr>
      <dgm:t>
        <a:bodyPr/>
        <a:lstStyle/>
        <a:p>
          <a:r>
            <a:rPr lang="en-GB" sz="2100" dirty="0">
              <a:latin typeface="Arial Narrow"/>
              <a:cs typeface="Arial Narrow"/>
            </a:rPr>
            <a:t>Analysis of key issues to determine likelihood of pollution and hazard occurring</a:t>
          </a:r>
        </a:p>
      </dgm:t>
    </dgm:pt>
    <dgm:pt modelId="{4D6F3B86-40D6-4375-8A5C-A810DFE48746}" type="parTrans" cxnId="{3CB6DEB4-5DF9-41FD-A535-C93AFBFCDB28}">
      <dgm:prSet/>
      <dgm:spPr/>
      <dgm:t>
        <a:bodyPr/>
        <a:lstStyle/>
        <a:p>
          <a:endParaRPr lang="en-US"/>
        </a:p>
      </dgm:t>
    </dgm:pt>
    <dgm:pt modelId="{EED2DB16-A1ED-45E6-9E0A-4DAA0E4E952F}" type="sibTrans" cxnId="{3CB6DEB4-5DF9-41FD-A535-C93AFBFCDB28}">
      <dgm:prSet/>
      <dgm:spPr/>
      <dgm:t>
        <a:bodyPr/>
        <a:lstStyle/>
        <a:p>
          <a:endParaRPr lang="en-US"/>
        </a:p>
      </dgm:t>
    </dgm:pt>
    <dgm:pt modelId="{76D31D92-9295-465F-BE99-1B1DD95E33AE}">
      <dgm:prSet custT="1"/>
      <dgm:spPr/>
      <dgm:t>
        <a:bodyPr/>
        <a:lstStyle/>
        <a:p>
          <a:r>
            <a:rPr lang="en-US" sz="2000" dirty="0">
              <a:latin typeface="Arial Narrow"/>
            </a:rPr>
            <a:t>Technical assessments of further information received</a:t>
          </a:r>
        </a:p>
      </dgm:t>
    </dgm:pt>
    <dgm:pt modelId="{F2073D8E-5AE0-4981-ABAD-C59729E816CF}" type="parTrans" cxnId="{DABDAD67-3214-4601-B377-AC2132154619}">
      <dgm:prSet/>
      <dgm:spPr/>
      <dgm:t>
        <a:bodyPr/>
        <a:lstStyle/>
        <a:p>
          <a:endParaRPr lang="en-US"/>
        </a:p>
      </dgm:t>
    </dgm:pt>
    <dgm:pt modelId="{48394669-9242-457B-BF24-7FE2F11B505E}" type="sibTrans" cxnId="{DABDAD67-3214-4601-B377-AC2132154619}">
      <dgm:prSet/>
      <dgm:spPr/>
      <dgm:t>
        <a:bodyPr/>
        <a:lstStyle/>
        <a:p>
          <a:endParaRPr lang="en-US"/>
        </a:p>
      </dgm:t>
    </dgm:pt>
    <dgm:pt modelId="{D2DB90DC-53AD-4412-918F-EAF0EFB48C44}">
      <dgm:prSet custT="1"/>
      <dgm:spPr/>
      <dgm:t>
        <a:bodyPr/>
        <a:lstStyle/>
        <a:p>
          <a:r>
            <a:rPr lang="en-US" sz="2000" dirty="0">
              <a:latin typeface="Arial Narrow"/>
            </a:rPr>
            <a:t>Consideration of further public submissions</a:t>
          </a:r>
        </a:p>
      </dgm:t>
    </dgm:pt>
    <dgm:pt modelId="{470CCE13-0656-4FB5-BF06-329C59312F0B}" type="parTrans" cxnId="{DE8B898E-6FB5-4AA6-87F2-C242ED63C7A8}">
      <dgm:prSet/>
      <dgm:spPr/>
      <dgm:t>
        <a:bodyPr/>
        <a:lstStyle/>
        <a:p>
          <a:endParaRPr lang="en-US"/>
        </a:p>
      </dgm:t>
    </dgm:pt>
    <dgm:pt modelId="{54131D21-A8ED-4E27-B8AA-9954A7EF6068}" type="sibTrans" cxnId="{DE8B898E-6FB5-4AA6-87F2-C242ED63C7A8}">
      <dgm:prSet/>
      <dgm:spPr/>
      <dgm:t>
        <a:bodyPr/>
        <a:lstStyle/>
        <a:p>
          <a:endParaRPr lang="en-US"/>
        </a:p>
      </dgm:t>
    </dgm:pt>
    <dgm:pt modelId="{2A07930B-07B5-4896-BB6D-7F98437D6D0C}">
      <dgm:prSet custT="1"/>
      <dgm:spPr/>
      <dgm:t>
        <a:bodyPr/>
        <a:lstStyle/>
        <a:p>
          <a:endParaRPr lang="en-US" sz="2100" dirty="0">
            <a:latin typeface="Arial Narrow"/>
          </a:endParaRPr>
        </a:p>
      </dgm:t>
    </dgm:pt>
    <dgm:pt modelId="{0A4A837D-799A-40BD-B7E5-554702194188}" type="parTrans" cxnId="{6B7713CF-5964-450B-942E-38BC56419CE0}">
      <dgm:prSet/>
      <dgm:spPr/>
      <dgm:t>
        <a:bodyPr/>
        <a:lstStyle/>
        <a:p>
          <a:endParaRPr lang="en-US"/>
        </a:p>
      </dgm:t>
    </dgm:pt>
    <dgm:pt modelId="{D46AAC7D-79F7-4B6A-9710-CEBCA69EC09B}" type="sibTrans" cxnId="{6B7713CF-5964-450B-942E-38BC56419CE0}">
      <dgm:prSet/>
      <dgm:spPr/>
      <dgm:t>
        <a:bodyPr/>
        <a:lstStyle/>
        <a:p>
          <a:endParaRPr lang="en-US"/>
        </a:p>
      </dgm:t>
    </dgm:pt>
    <dgm:pt modelId="{C96E2274-AE5F-9147-AD30-B8F3C9448C25}" type="pres">
      <dgm:prSet presAssocID="{246EC88B-B599-B549-A9B2-09085A15B846}" presName="linearFlow" presStyleCnt="0">
        <dgm:presLayoutVars>
          <dgm:dir/>
          <dgm:animLvl val="lvl"/>
          <dgm:resizeHandles val="exact"/>
        </dgm:presLayoutVars>
      </dgm:prSet>
      <dgm:spPr/>
    </dgm:pt>
    <dgm:pt modelId="{4418C96F-73B1-E14B-8631-67877B1A00FC}" type="pres">
      <dgm:prSet presAssocID="{BF8C6164-3208-7D44-9E22-A11F7311B4CC}" presName="composite" presStyleCnt="0"/>
      <dgm:spPr/>
    </dgm:pt>
    <dgm:pt modelId="{10CB21B2-8533-324A-83EF-66B11132EE99}" type="pres">
      <dgm:prSet presAssocID="{BF8C6164-3208-7D44-9E22-A11F7311B4CC}" presName="parentText" presStyleLbl="alignNode1" presStyleIdx="0" presStyleCnt="3" custLinFactNeighborY="0">
        <dgm:presLayoutVars>
          <dgm:chMax val="1"/>
          <dgm:bulletEnabled val="1"/>
        </dgm:presLayoutVars>
      </dgm:prSet>
      <dgm:spPr/>
    </dgm:pt>
    <dgm:pt modelId="{97404337-15E9-3943-87CA-10FCE4DFBF5B}" type="pres">
      <dgm:prSet presAssocID="{BF8C6164-3208-7D44-9E22-A11F7311B4CC}" presName="descendantText" presStyleLbl="alignAcc1" presStyleIdx="0" presStyleCnt="3" custScaleY="130114">
        <dgm:presLayoutVars>
          <dgm:bulletEnabled val="1"/>
        </dgm:presLayoutVars>
      </dgm:prSet>
      <dgm:spPr/>
    </dgm:pt>
    <dgm:pt modelId="{A17A6A5E-C822-614E-B165-C622DCD9F6B8}" type="pres">
      <dgm:prSet presAssocID="{BE0B7E86-9477-8544-B348-E824910FAA99}" presName="sp" presStyleCnt="0"/>
      <dgm:spPr/>
    </dgm:pt>
    <dgm:pt modelId="{DACB7B58-6925-40FF-89ED-B23790B1E2A0}" type="pres">
      <dgm:prSet presAssocID="{85DFEC96-9789-48C0-B8D3-A4E4A8C71AEB}" presName="composite" presStyleCnt="0"/>
      <dgm:spPr/>
    </dgm:pt>
    <dgm:pt modelId="{3556B775-5ED5-42BE-A375-818CC8FAA11D}" type="pres">
      <dgm:prSet presAssocID="{85DFEC96-9789-48C0-B8D3-A4E4A8C71AEB}" presName="parentText" presStyleLbl="alignNode1" presStyleIdx="1" presStyleCnt="3">
        <dgm:presLayoutVars>
          <dgm:chMax val="1"/>
          <dgm:bulletEnabled val="1"/>
        </dgm:presLayoutVars>
      </dgm:prSet>
      <dgm:spPr/>
    </dgm:pt>
    <dgm:pt modelId="{AC41AD5D-4F34-4C1D-9253-E6C17B93BA80}" type="pres">
      <dgm:prSet presAssocID="{85DFEC96-9789-48C0-B8D3-A4E4A8C71AEB}" presName="descendantText" presStyleLbl="alignAcc1" presStyleIdx="1" presStyleCnt="3">
        <dgm:presLayoutVars>
          <dgm:bulletEnabled val="1"/>
        </dgm:presLayoutVars>
      </dgm:prSet>
      <dgm:spPr/>
    </dgm:pt>
    <dgm:pt modelId="{3DAEE94F-ABB2-4937-B5D8-F9C84567B54F}" type="pres">
      <dgm:prSet presAssocID="{07797FF8-38B5-480B-981B-62BF4F50F3FF}" presName="sp" presStyleCnt="0"/>
      <dgm:spPr/>
    </dgm:pt>
    <dgm:pt modelId="{380BBD63-BE23-D548-B554-27BBF0303513}" type="pres">
      <dgm:prSet presAssocID="{4F7AC179-6BC0-9E44-97B8-CA04AEAC2B1F}" presName="composite" presStyleCnt="0"/>
      <dgm:spPr/>
    </dgm:pt>
    <dgm:pt modelId="{F3D837E5-AF77-B045-8FC6-D752C0FE3D5C}" type="pres">
      <dgm:prSet presAssocID="{4F7AC179-6BC0-9E44-97B8-CA04AEAC2B1F}" presName="parentText" presStyleLbl="alignNode1" presStyleIdx="2" presStyleCnt="3">
        <dgm:presLayoutVars>
          <dgm:chMax val="1"/>
          <dgm:bulletEnabled val="1"/>
        </dgm:presLayoutVars>
      </dgm:prSet>
      <dgm:spPr/>
    </dgm:pt>
    <dgm:pt modelId="{C02A8D91-042B-E543-AD5A-36291810B741}" type="pres">
      <dgm:prSet presAssocID="{4F7AC179-6BC0-9E44-97B8-CA04AEAC2B1F}" presName="descendantText" presStyleLbl="alignAcc1" presStyleIdx="2" presStyleCnt="3">
        <dgm:presLayoutVars>
          <dgm:bulletEnabled val="1"/>
        </dgm:presLayoutVars>
      </dgm:prSet>
      <dgm:spPr/>
    </dgm:pt>
  </dgm:ptLst>
  <dgm:cxnLst>
    <dgm:cxn modelId="{81776342-0899-4070-B545-E19F77704BC9}" type="presOf" srcId="{D2DB90DC-53AD-4412-918F-EAF0EFB48C44}" destId="{97404337-15E9-3943-87CA-10FCE4DFBF5B}" srcOrd="0" destOrd="2" presId="urn:microsoft.com/office/officeart/2005/8/layout/chevron2"/>
    <dgm:cxn modelId="{68318582-198F-784D-AD55-0EA745010CD4}" type="presOf" srcId="{BF8C6164-3208-7D44-9E22-A11F7311B4CC}" destId="{10CB21B2-8533-324A-83EF-66B11132EE99}" srcOrd="0" destOrd="0" presId="urn:microsoft.com/office/officeart/2005/8/layout/chevron2"/>
    <dgm:cxn modelId="{44F1EA5E-5445-432A-8323-F4BE75BC96F4}" type="presOf" srcId="{09936FCA-9EB8-43A4-BB32-3288B1930E6D}" destId="{AC41AD5D-4F34-4C1D-9253-E6C17B93BA80}" srcOrd="0" destOrd="1" presId="urn:microsoft.com/office/officeart/2005/8/layout/chevron2"/>
    <dgm:cxn modelId="{6B7713CF-5964-450B-942E-38BC56419CE0}" srcId="{BF8C6164-3208-7D44-9E22-A11F7311B4CC}" destId="{2A07930B-07B5-4896-BB6D-7F98437D6D0C}" srcOrd="3" destOrd="0" parTransId="{0A4A837D-799A-40BD-B7E5-554702194188}" sibTransId="{D46AAC7D-79F7-4B6A-9710-CEBCA69EC09B}"/>
    <dgm:cxn modelId="{E22884C9-FAC6-C747-884B-002E3710C4A8}" type="presOf" srcId="{4F7AC179-6BC0-9E44-97B8-CA04AEAC2B1F}" destId="{F3D837E5-AF77-B045-8FC6-D752C0FE3D5C}" srcOrd="0" destOrd="0" presId="urn:microsoft.com/office/officeart/2005/8/layout/chevron2"/>
    <dgm:cxn modelId="{F18CFE50-721A-E444-AB9B-BFA4DF58C741}" srcId="{4F7AC179-6BC0-9E44-97B8-CA04AEAC2B1F}" destId="{2F356B1C-6B79-A847-953F-58A5D0E793C2}" srcOrd="0" destOrd="0" parTransId="{DAEF5018-47AC-9A43-B587-FA2E36F24FC3}" sibTransId="{2730780E-1073-7B40-9057-43A88CAA9DDC}"/>
    <dgm:cxn modelId="{6BB2F2A5-F415-4207-99F5-371F9A33ED3A}" srcId="{85DFEC96-9789-48C0-B8D3-A4E4A8C71AEB}" destId="{DB4D2CE3-2924-4500-9BFA-DCB9AA790F61}" srcOrd="0" destOrd="0" parTransId="{9E70B58A-4265-4F7A-819E-09A306A5735E}" sibTransId="{A500F793-DEC0-4C1C-BD9D-E02CD2AFBB58}"/>
    <dgm:cxn modelId="{DABDAD67-3214-4601-B377-AC2132154619}" srcId="{BF8C6164-3208-7D44-9E22-A11F7311B4CC}" destId="{76D31D92-9295-465F-BE99-1B1DD95E33AE}" srcOrd="1" destOrd="0" parTransId="{F2073D8E-5AE0-4981-ABAD-C59729E816CF}" sibTransId="{48394669-9242-457B-BF24-7FE2F11B505E}"/>
    <dgm:cxn modelId="{DC9D0E0F-125C-A649-9B3B-04E1CCA30BCB}" srcId="{246EC88B-B599-B549-A9B2-09085A15B846}" destId="{BF8C6164-3208-7D44-9E22-A11F7311B4CC}" srcOrd="0" destOrd="0" parTransId="{6FEE1B7F-8181-1B4E-98A4-5791FB0616FD}" sibTransId="{BE0B7E86-9477-8544-B348-E824910FAA99}"/>
    <dgm:cxn modelId="{0F2849A6-247E-406E-B40D-6E4F81E19C97}" srcId="{DB4D2CE3-2924-4500-9BFA-DCB9AA790F61}" destId="{09936FCA-9EB8-43A4-BB32-3288B1930E6D}" srcOrd="0" destOrd="0" parTransId="{50204824-DAD2-49FC-A6AD-E1155156992C}" sibTransId="{2341EB42-C5DC-40C2-BE1A-68BA936DE132}"/>
    <dgm:cxn modelId="{17AB9AD5-9574-8847-916F-575EFA779FD4}" srcId="{246EC88B-B599-B549-A9B2-09085A15B846}" destId="{4F7AC179-6BC0-9E44-97B8-CA04AEAC2B1F}" srcOrd="2" destOrd="0" parTransId="{E0B97F1E-DAC8-C349-AB17-0B98D4F02269}" sibTransId="{0AB9D071-5F06-704F-BDB7-9E01601EB39F}"/>
    <dgm:cxn modelId="{BC740F94-82A6-49F2-B1D8-A5D4750CB9D6}" type="presOf" srcId="{76D31D92-9295-465F-BE99-1B1DD95E33AE}" destId="{97404337-15E9-3943-87CA-10FCE4DFBF5B}" srcOrd="0" destOrd="1" presId="urn:microsoft.com/office/officeart/2005/8/layout/chevron2"/>
    <dgm:cxn modelId="{DE8B898E-6FB5-4AA6-87F2-C242ED63C7A8}" srcId="{BF8C6164-3208-7D44-9E22-A11F7311B4CC}" destId="{D2DB90DC-53AD-4412-918F-EAF0EFB48C44}" srcOrd="2" destOrd="0" parTransId="{470CCE13-0656-4FB5-BF06-329C59312F0B}" sibTransId="{54131D21-A8ED-4E27-B8AA-9954A7EF6068}"/>
    <dgm:cxn modelId="{78AB2117-17EA-4E56-AADF-180A0066664B}" type="presOf" srcId="{DB4D2CE3-2924-4500-9BFA-DCB9AA790F61}" destId="{AC41AD5D-4F34-4C1D-9253-E6C17B93BA80}" srcOrd="0" destOrd="0" presId="urn:microsoft.com/office/officeart/2005/8/layout/chevron2"/>
    <dgm:cxn modelId="{3DC823AB-0266-42D1-B95A-79AC884CB706}" srcId="{246EC88B-B599-B549-A9B2-09085A15B846}" destId="{85DFEC96-9789-48C0-B8D3-A4E4A8C71AEB}" srcOrd="1" destOrd="0" parTransId="{2E80843B-2065-4404-B202-3605AD55A121}" sibTransId="{07797FF8-38B5-480B-981B-62BF4F50F3FF}"/>
    <dgm:cxn modelId="{3CB6DEB4-5DF9-41FD-A535-C93AFBFCDB28}" srcId="{DB4D2CE3-2924-4500-9BFA-DCB9AA790F61}" destId="{58EBEAF8-2A4D-4737-8F41-70DE9F27DA61}" srcOrd="1" destOrd="0" parTransId="{4D6F3B86-40D6-4375-8A5C-A810DFE48746}" sibTransId="{EED2DB16-A1ED-45E6-9E0A-4DAA0E4E952F}"/>
    <dgm:cxn modelId="{1D50B5AE-7651-4C73-9EEA-8F30E3863937}" type="presOf" srcId="{2A07930B-07B5-4896-BB6D-7F98437D6D0C}" destId="{97404337-15E9-3943-87CA-10FCE4DFBF5B}" srcOrd="0" destOrd="3" presId="urn:microsoft.com/office/officeart/2005/8/layout/chevron2"/>
    <dgm:cxn modelId="{629701FE-42DF-4BE2-B211-0F4475F8E757}" type="presOf" srcId="{0E20F76A-DC78-4E7E-919D-8C94D8BFFC60}" destId="{97404337-15E9-3943-87CA-10FCE4DFBF5B}" srcOrd="0" destOrd="0" presId="urn:microsoft.com/office/officeart/2005/8/layout/chevron2"/>
    <dgm:cxn modelId="{CE278672-4027-49A3-86A0-46EE6AEE0ED7}" type="presOf" srcId="{58EBEAF8-2A4D-4737-8F41-70DE9F27DA61}" destId="{AC41AD5D-4F34-4C1D-9253-E6C17B93BA80}" srcOrd="0" destOrd="2" presId="urn:microsoft.com/office/officeart/2005/8/layout/chevron2"/>
    <dgm:cxn modelId="{77610B12-925D-3143-B14D-1B481C6C26F6}" type="presOf" srcId="{2F356B1C-6B79-A847-953F-58A5D0E793C2}" destId="{C02A8D91-042B-E543-AD5A-36291810B741}" srcOrd="0" destOrd="0" presId="urn:microsoft.com/office/officeart/2005/8/layout/chevron2"/>
    <dgm:cxn modelId="{40764278-8A4D-4D59-9F46-75DFA30A9F85}" type="presOf" srcId="{85DFEC96-9789-48C0-B8D3-A4E4A8C71AEB}" destId="{3556B775-5ED5-42BE-A375-818CC8FAA11D}" srcOrd="0" destOrd="0" presId="urn:microsoft.com/office/officeart/2005/8/layout/chevron2"/>
    <dgm:cxn modelId="{640E7344-4E7A-4CB8-B28C-593D35416857}" srcId="{BF8C6164-3208-7D44-9E22-A11F7311B4CC}" destId="{0E20F76A-DC78-4E7E-919D-8C94D8BFFC60}" srcOrd="0" destOrd="0" parTransId="{93647AE8-B731-4BBE-9B08-AED489EDA24B}" sibTransId="{EA5D0882-AD32-41AA-A724-C2981B0D438D}"/>
    <dgm:cxn modelId="{5B3377C9-FCA2-5A46-BACE-B5BF9312F6D4}" type="presOf" srcId="{246EC88B-B599-B549-A9B2-09085A15B846}" destId="{C96E2274-AE5F-9147-AD30-B8F3C9448C25}" srcOrd="0" destOrd="0" presId="urn:microsoft.com/office/officeart/2005/8/layout/chevron2"/>
    <dgm:cxn modelId="{74C55ECB-51F8-C046-81C7-C127463B9A62}" type="presParOf" srcId="{C96E2274-AE5F-9147-AD30-B8F3C9448C25}" destId="{4418C96F-73B1-E14B-8631-67877B1A00FC}" srcOrd="0" destOrd="0" presId="urn:microsoft.com/office/officeart/2005/8/layout/chevron2"/>
    <dgm:cxn modelId="{C2A75050-E71F-C14D-9851-60F82926FA39}" type="presParOf" srcId="{4418C96F-73B1-E14B-8631-67877B1A00FC}" destId="{10CB21B2-8533-324A-83EF-66B11132EE99}" srcOrd="0" destOrd="0" presId="urn:microsoft.com/office/officeart/2005/8/layout/chevron2"/>
    <dgm:cxn modelId="{16E81B2E-2E93-C346-BA18-B0506351BFF9}" type="presParOf" srcId="{4418C96F-73B1-E14B-8631-67877B1A00FC}" destId="{97404337-15E9-3943-87CA-10FCE4DFBF5B}" srcOrd="1" destOrd="0" presId="urn:microsoft.com/office/officeart/2005/8/layout/chevron2"/>
    <dgm:cxn modelId="{8C5AAE58-05FC-4242-888F-5516E8D5995A}" type="presParOf" srcId="{C96E2274-AE5F-9147-AD30-B8F3C9448C25}" destId="{A17A6A5E-C822-614E-B165-C622DCD9F6B8}" srcOrd="1" destOrd="0" presId="urn:microsoft.com/office/officeart/2005/8/layout/chevron2"/>
    <dgm:cxn modelId="{21BD9CD4-6757-4EFD-AD76-290D6F39A072}" type="presParOf" srcId="{C96E2274-AE5F-9147-AD30-B8F3C9448C25}" destId="{DACB7B58-6925-40FF-89ED-B23790B1E2A0}" srcOrd="2" destOrd="0" presId="urn:microsoft.com/office/officeart/2005/8/layout/chevron2"/>
    <dgm:cxn modelId="{C9737AF6-057C-4E40-9B55-C4746135BD2E}" type="presParOf" srcId="{DACB7B58-6925-40FF-89ED-B23790B1E2A0}" destId="{3556B775-5ED5-42BE-A375-818CC8FAA11D}" srcOrd="0" destOrd="0" presId="urn:microsoft.com/office/officeart/2005/8/layout/chevron2"/>
    <dgm:cxn modelId="{4B39ED84-58E1-434F-A332-30192027D8E4}" type="presParOf" srcId="{DACB7B58-6925-40FF-89ED-B23790B1E2A0}" destId="{AC41AD5D-4F34-4C1D-9253-E6C17B93BA80}" srcOrd="1" destOrd="0" presId="urn:microsoft.com/office/officeart/2005/8/layout/chevron2"/>
    <dgm:cxn modelId="{AAC15E3F-3BE6-48E0-9587-34920D742F04}" type="presParOf" srcId="{C96E2274-AE5F-9147-AD30-B8F3C9448C25}" destId="{3DAEE94F-ABB2-4937-B5D8-F9C84567B54F}" srcOrd="3" destOrd="0" presId="urn:microsoft.com/office/officeart/2005/8/layout/chevron2"/>
    <dgm:cxn modelId="{A17C7A6A-A1C1-2944-9C08-32039E1E5AE7}" type="presParOf" srcId="{C96E2274-AE5F-9147-AD30-B8F3C9448C25}" destId="{380BBD63-BE23-D548-B554-27BBF0303513}" srcOrd="4" destOrd="0" presId="urn:microsoft.com/office/officeart/2005/8/layout/chevron2"/>
    <dgm:cxn modelId="{C1513E83-750E-AD44-B25F-D355B1FEC244}" type="presParOf" srcId="{380BBD63-BE23-D548-B554-27BBF0303513}" destId="{F3D837E5-AF77-B045-8FC6-D752C0FE3D5C}" srcOrd="0" destOrd="0" presId="urn:microsoft.com/office/officeart/2005/8/layout/chevron2"/>
    <dgm:cxn modelId="{57AC20E3-D39E-6F45-BDF0-F566F3FA1775}" type="presParOf" srcId="{380BBD63-BE23-D548-B554-27BBF0303513}" destId="{C02A8D91-042B-E543-AD5A-36291810B7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CD5D-3FF5-4B9B-BAED-EC4DCEA5366A}">
      <dsp:nvSpPr>
        <dsp:cNvPr id="0" name=""/>
        <dsp:cNvSpPr/>
      </dsp:nvSpPr>
      <dsp:spPr>
        <a:xfrm rot="5400000">
          <a:off x="6970671" y="-3073996"/>
          <a:ext cx="748435" cy="6912837"/>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Narrow"/>
              <a:cs typeface="Arial Narrow"/>
            </a:rPr>
            <a:t>EPA determined to accept application</a:t>
          </a:r>
        </a:p>
      </dsp:txBody>
      <dsp:txXfrm rot="-5400000">
        <a:off x="3888470" y="44741"/>
        <a:ext cx="6876301" cy="675363"/>
      </dsp:txXfrm>
    </dsp:sp>
    <dsp:sp modelId="{991F2833-24F2-4879-A958-1A43B45DB39D}">
      <dsp:nvSpPr>
        <dsp:cNvPr id="0" name=""/>
        <dsp:cNvSpPr/>
      </dsp:nvSpPr>
      <dsp:spPr>
        <a:xfrm>
          <a:off x="0" y="3315"/>
          <a:ext cx="3888470"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Application received</a:t>
          </a:r>
        </a:p>
      </dsp:txBody>
      <dsp:txXfrm>
        <a:off x="37013" y="40328"/>
        <a:ext cx="3814444" cy="684187"/>
      </dsp:txXfrm>
    </dsp:sp>
    <dsp:sp modelId="{760B9A79-3630-470B-B552-1B14DC864EF2}">
      <dsp:nvSpPr>
        <dsp:cNvPr id="0" name=""/>
        <dsp:cNvSpPr/>
      </dsp:nvSpPr>
      <dsp:spPr>
        <a:xfrm rot="5400000">
          <a:off x="7010456" y="-2277872"/>
          <a:ext cx="668865" cy="6912837"/>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latin typeface="Arial Narrow"/>
              <a:cs typeface="Arial Narrow"/>
            </a:rPr>
            <a:t>Newspapers (state and local) and online advertising</a:t>
          </a:r>
          <a:endParaRPr lang="en-US" sz="2000" kern="1200" dirty="0">
            <a:latin typeface="Arial Narrow"/>
            <a:cs typeface="Arial Narrow"/>
          </a:endParaRPr>
        </a:p>
        <a:p>
          <a:pPr marL="228600" lvl="1" indent="-228600" algn="l" defTabSz="889000">
            <a:lnSpc>
              <a:spcPct val="90000"/>
            </a:lnSpc>
            <a:spcBef>
              <a:spcPct val="0"/>
            </a:spcBef>
            <a:spcAft>
              <a:spcPct val="15000"/>
            </a:spcAft>
            <a:buChar char="•"/>
          </a:pPr>
          <a:r>
            <a:rPr lang="en-US" sz="2000" kern="1200" dirty="0">
              <a:latin typeface="Arial Narrow"/>
              <a:cs typeface="Arial Narrow"/>
            </a:rPr>
            <a:t>Referrals to relevant agencies</a:t>
          </a:r>
        </a:p>
      </dsp:txBody>
      <dsp:txXfrm rot="-5400000">
        <a:off x="3888471" y="876764"/>
        <a:ext cx="6880186" cy="603563"/>
      </dsp:txXfrm>
    </dsp:sp>
    <dsp:sp modelId="{E7495B28-5B22-42AE-BEE8-C78880DEAF8F}">
      <dsp:nvSpPr>
        <dsp:cNvPr id="0" name=""/>
        <dsp:cNvSpPr/>
      </dsp:nvSpPr>
      <dsp:spPr>
        <a:xfrm>
          <a:off x="0" y="799439"/>
          <a:ext cx="3888470"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Referrals and advertising</a:t>
          </a:r>
        </a:p>
      </dsp:txBody>
      <dsp:txXfrm>
        <a:off x="37013" y="836452"/>
        <a:ext cx="3814444" cy="684187"/>
      </dsp:txXfrm>
    </dsp:sp>
    <dsp:sp modelId="{6A5F3A5B-614B-4D46-98A2-4EC0CF2D36E1}">
      <dsp:nvSpPr>
        <dsp:cNvPr id="0" name=""/>
        <dsp:cNvSpPr/>
      </dsp:nvSpPr>
      <dsp:spPr>
        <a:xfrm rot="5400000">
          <a:off x="6929806" y="-1449569"/>
          <a:ext cx="815819" cy="6906086"/>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effectLst/>
              <a:latin typeface="Arial Narrow"/>
              <a:ea typeface="Arial"/>
              <a:cs typeface="Arial Narrow"/>
            </a:rPr>
            <a:t>20B conference</a:t>
          </a:r>
          <a:r>
            <a:rPr lang="en-AU" sz="2000" kern="1200" baseline="0" dirty="0">
              <a:effectLst/>
              <a:latin typeface="Arial Narrow"/>
              <a:ea typeface="Arial"/>
              <a:cs typeface="Arial Narrow"/>
            </a:rPr>
            <a:t> where this may assist in just resolution of the matter</a:t>
          </a:r>
          <a:endParaRPr lang="en-US" sz="2000" kern="1200" dirty="0">
            <a:latin typeface="Arial Narrow"/>
            <a:cs typeface="Arial Narrow"/>
          </a:endParaRPr>
        </a:p>
      </dsp:txBody>
      <dsp:txXfrm rot="-5400000">
        <a:off x="3884673" y="1635389"/>
        <a:ext cx="6866261" cy="736169"/>
      </dsp:txXfrm>
    </dsp:sp>
    <dsp:sp modelId="{6E9D83A8-43FE-40A7-99CC-C46E6556A58B}">
      <dsp:nvSpPr>
        <dsp:cNvPr id="0" name=""/>
        <dsp:cNvSpPr/>
      </dsp:nvSpPr>
      <dsp:spPr>
        <a:xfrm>
          <a:off x="0" y="1624367"/>
          <a:ext cx="3884673"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Review of submissions</a:t>
          </a:r>
        </a:p>
      </dsp:txBody>
      <dsp:txXfrm>
        <a:off x="37013" y="1661380"/>
        <a:ext cx="3810647" cy="684187"/>
      </dsp:txXfrm>
    </dsp:sp>
    <dsp:sp modelId="{669C603D-B848-4EDC-BB2A-1E7EE7A80A87}">
      <dsp:nvSpPr>
        <dsp:cNvPr id="0" name=""/>
        <dsp:cNvSpPr/>
      </dsp:nvSpPr>
      <dsp:spPr>
        <a:xfrm rot="5400000">
          <a:off x="6994876" y="-628017"/>
          <a:ext cx="700025" cy="6912837"/>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effectLst/>
              <a:latin typeface="Arial Narrow"/>
              <a:ea typeface="Arial"/>
              <a:cs typeface="Arial Narrow"/>
            </a:rPr>
            <a:t>Consider submissions and 20B conference</a:t>
          </a:r>
          <a:endParaRPr lang="en-US" sz="2000" kern="1200" dirty="0">
            <a:latin typeface="Arial Narrow"/>
            <a:cs typeface="Arial Narrow"/>
          </a:endParaRPr>
        </a:p>
        <a:p>
          <a:pPr marL="228600" lvl="1" indent="-228600" algn="l" defTabSz="889000">
            <a:lnSpc>
              <a:spcPct val="90000"/>
            </a:lnSpc>
            <a:spcBef>
              <a:spcPct val="0"/>
            </a:spcBef>
            <a:spcAft>
              <a:spcPct val="15000"/>
            </a:spcAft>
            <a:buChar char="•"/>
          </a:pPr>
          <a:r>
            <a:rPr lang="en-AU" sz="2000" kern="1200" dirty="0">
              <a:effectLst/>
              <a:latin typeface="Arial Narrow"/>
              <a:ea typeface="Arial"/>
              <a:cs typeface="Arial Narrow"/>
            </a:rPr>
            <a:t>Input from EPA technical experts</a:t>
          </a:r>
          <a:endParaRPr lang="en-US" sz="2000" kern="1200" dirty="0">
            <a:latin typeface="Arial Narrow"/>
            <a:cs typeface="Arial Narrow"/>
          </a:endParaRPr>
        </a:p>
      </dsp:txBody>
      <dsp:txXfrm rot="-5400000">
        <a:off x="3888470" y="2512561"/>
        <a:ext cx="6878665" cy="631681"/>
      </dsp:txXfrm>
    </dsp:sp>
    <dsp:sp modelId="{77B3D1AB-7704-4262-87CA-EF1C0E197737}">
      <dsp:nvSpPr>
        <dsp:cNvPr id="0" name=""/>
        <dsp:cNvSpPr/>
      </dsp:nvSpPr>
      <dsp:spPr>
        <a:xfrm>
          <a:off x="0" y="2449294"/>
          <a:ext cx="3888470"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Narrow"/>
              <a:cs typeface="Arial Narrow"/>
            </a:rPr>
            <a:t>Finalise</a:t>
          </a:r>
          <a:r>
            <a:rPr lang="en-US" sz="2400" kern="1200" dirty="0">
              <a:latin typeface="Arial Narrow"/>
              <a:cs typeface="Arial Narrow"/>
            </a:rPr>
            <a:t> technical assessment</a:t>
          </a:r>
        </a:p>
      </dsp:txBody>
      <dsp:txXfrm>
        <a:off x="37013" y="2486307"/>
        <a:ext cx="3814444" cy="684187"/>
      </dsp:txXfrm>
    </dsp:sp>
    <dsp:sp modelId="{5437F29B-25FD-47E5-8CC5-72CC4946E27F}">
      <dsp:nvSpPr>
        <dsp:cNvPr id="0" name=""/>
        <dsp:cNvSpPr/>
      </dsp:nvSpPr>
      <dsp:spPr>
        <a:xfrm rot="5400000">
          <a:off x="6951330" y="178761"/>
          <a:ext cx="772771" cy="6906086"/>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effectLst/>
              <a:latin typeface="Arial Narrow"/>
              <a:ea typeface="Arial"/>
              <a:cs typeface="Arial Narrow"/>
            </a:rPr>
            <a:t>Approval granted / refused</a:t>
          </a:r>
          <a:endParaRPr lang="en-US" sz="2000" kern="1200" dirty="0">
            <a:latin typeface="Arial Narrow"/>
            <a:cs typeface="Arial Narrow"/>
          </a:endParaRPr>
        </a:p>
      </dsp:txBody>
      <dsp:txXfrm rot="-5400000">
        <a:off x="3884673" y="3283142"/>
        <a:ext cx="6868362" cy="697323"/>
      </dsp:txXfrm>
    </dsp:sp>
    <dsp:sp modelId="{83BDA683-45F6-494E-8E96-764DD12E515D}">
      <dsp:nvSpPr>
        <dsp:cNvPr id="0" name=""/>
        <dsp:cNvSpPr/>
      </dsp:nvSpPr>
      <dsp:spPr>
        <a:xfrm>
          <a:off x="0" y="3252697"/>
          <a:ext cx="3884673"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Decision</a:t>
          </a:r>
        </a:p>
      </dsp:txBody>
      <dsp:txXfrm>
        <a:off x="37013" y="3289710"/>
        <a:ext cx="3810647" cy="684187"/>
      </dsp:txXfrm>
    </dsp:sp>
    <dsp:sp modelId="{3E7A4D00-32A0-4006-9137-2A7730CD9F36}">
      <dsp:nvSpPr>
        <dsp:cNvPr id="0" name=""/>
        <dsp:cNvSpPr/>
      </dsp:nvSpPr>
      <dsp:spPr>
        <a:xfrm rot="5400000">
          <a:off x="6956210" y="984563"/>
          <a:ext cx="763011" cy="6906086"/>
        </a:xfrm>
        <a:prstGeom prst="round2SameRect">
          <a:avLst/>
        </a:prstGeom>
        <a:no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effectLst/>
              <a:latin typeface="Arial Narrow"/>
              <a:ea typeface="Arial"/>
              <a:cs typeface="Arial Narrow"/>
            </a:rPr>
            <a:t>VCAT – Applicant or</a:t>
          </a:r>
          <a:r>
            <a:rPr lang="en-AU" sz="2000" kern="1200" baseline="0" dirty="0">
              <a:effectLst/>
              <a:latin typeface="Arial Narrow"/>
              <a:ea typeface="Arial"/>
              <a:cs typeface="Arial Narrow"/>
            </a:rPr>
            <a:t> affected third parties may apply to appeal decision</a:t>
          </a:r>
          <a:endParaRPr lang="en-US" sz="2000" kern="1200" dirty="0">
            <a:latin typeface="Arial Narrow"/>
            <a:cs typeface="Arial Narrow"/>
          </a:endParaRPr>
        </a:p>
      </dsp:txBody>
      <dsp:txXfrm rot="-5400000">
        <a:off x="3884673" y="4093348"/>
        <a:ext cx="6868839" cy="688517"/>
      </dsp:txXfrm>
    </dsp:sp>
    <dsp:sp modelId="{09381A4C-93B3-4C2B-B9B0-8C2B8606CF92}">
      <dsp:nvSpPr>
        <dsp:cNvPr id="0" name=""/>
        <dsp:cNvSpPr/>
      </dsp:nvSpPr>
      <dsp:spPr>
        <a:xfrm>
          <a:off x="0" y="4058500"/>
          <a:ext cx="3884673" cy="7582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Appeal provisions</a:t>
          </a:r>
        </a:p>
      </dsp:txBody>
      <dsp:txXfrm>
        <a:off x="37013" y="4095513"/>
        <a:ext cx="3810647" cy="684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B21B2-8533-324A-83EF-66B11132EE99}">
      <dsp:nvSpPr>
        <dsp:cNvPr id="0" name=""/>
        <dsp:cNvSpPr/>
      </dsp:nvSpPr>
      <dsp:spPr>
        <a:xfrm rot="5400000">
          <a:off x="-222557" y="455685"/>
          <a:ext cx="1483714" cy="1038600"/>
        </a:xfrm>
        <a:prstGeom prst="chevron">
          <a:avLst/>
        </a:prstGeom>
        <a:solidFill>
          <a:srgbClr val="003F72"/>
        </a:solidFill>
        <a:ln w="9525" cap="flat" cmpd="sng" algn="ctr">
          <a:solidFill>
            <a:srgbClr val="003F72"/>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a:cs typeface="Arial Narrow"/>
            </a:rPr>
            <a:t>1</a:t>
          </a:r>
        </a:p>
      </dsp:txBody>
      <dsp:txXfrm rot="-5400000">
        <a:off x="0" y="752428"/>
        <a:ext cx="1038600" cy="445114"/>
      </dsp:txXfrm>
    </dsp:sp>
    <dsp:sp modelId="{97404337-15E9-3943-87CA-10FCE4DFBF5B}">
      <dsp:nvSpPr>
        <dsp:cNvPr id="0" name=""/>
        <dsp:cNvSpPr/>
      </dsp:nvSpPr>
      <dsp:spPr>
        <a:xfrm rot="5400000">
          <a:off x="5280700" y="-4237972"/>
          <a:ext cx="1422414" cy="9906615"/>
        </a:xfrm>
        <a:prstGeom prst="round2Same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Narrow"/>
            </a:rPr>
            <a:t>Further information received has been made publicly available and open for comment until 16 August.</a:t>
          </a:r>
          <a:endParaRPr lang="en-US" sz="2000" kern="1200" dirty="0">
            <a:latin typeface="Arial Narrow"/>
            <a:cs typeface="Arial Narrow"/>
          </a:endParaRPr>
        </a:p>
        <a:p>
          <a:pPr marL="228600" lvl="1" indent="-228600" algn="l" defTabSz="889000">
            <a:lnSpc>
              <a:spcPct val="90000"/>
            </a:lnSpc>
            <a:spcBef>
              <a:spcPct val="0"/>
            </a:spcBef>
            <a:spcAft>
              <a:spcPct val="15000"/>
            </a:spcAft>
            <a:buChar char="•"/>
          </a:pPr>
          <a:r>
            <a:rPr lang="en-US" sz="2000" kern="1200" dirty="0">
              <a:latin typeface="Arial Narrow"/>
            </a:rPr>
            <a:t>Technical assessments of further information is underway</a:t>
          </a:r>
        </a:p>
        <a:p>
          <a:pPr marL="228600" lvl="1" indent="-228600" algn="l" defTabSz="889000">
            <a:lnSpc>
              <a:spcPct val="90000"/>
            </a:lnSpc>
            <a:spcBef>
              <a:spcPct val="0"/>
            </a:spcBef>
            <a:spcAft>
              <a:spcPct val="15000"/>
            </a:spcAft>
            <a:buChar char="•"/>
          </a:pPr>
          <a:r>
            <a:rPr lang="en-US" sz="2000" kern="1200" dirty="0">
              <a:latin typeface="Arial Narrow"/>
            </a:rPr>
            <a:t>Consideration of further public submissions once received</a:t>
          </a:r>
        </a:p>
        <a:p>
          <a:pPr marL="228600" lvl="1" indent="-228600" algn="l" defTabSz="933450">
            <a:lnSpc>
              <a:spcPct val="90000"/>
            </a:lnSpc>
            <a:spcBef>
              <a:spcPct val="0"/>
            </a:spcBef>
            <a:spcAft>
              <a:spcPct val="15000"/>
            </a:spcAft>
            <a:buChar char="•"/>
          </a:pPr>
          <a:endParaRPr lang="en-US" sz="2100" kern="1200" dirty="0">
            <a:latin typeface="Arial Narrow"/>
          </a:endParaRPr>
        </a:p>
      </dsp:txBody>
      <dsp:txXfrm rot="-5400000">
        <a:off x="1038600" y="73565"/>
        <a:ext cx="9837178" cy="1283540"/>
      </dsp:txXfrm>
    </dsp:sp>
    <dsp:sp modelId="{F84AA573-9526-4C11-B68B-71F314D07072}">
      <dsp:nvSpPr>
        <dsp:cNvPr id="0" name=""/>
        <dsp:cNvSpPr/>
      </dsp:nvSpPr>
      <dsp:spPr>
        <a:xfrm rot="5400000">
          <a:off x="-222557" y="1755439"/>
          <a:ext cx="1483714" cy="1038600"/>
        </a:xfrm>
        <a:prstGeom prst="chevron">
          <a:avLst/>
        </a:prstGeom>
        <a:solidFill>
          <a:srgbClr val="003F72"/>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Arial Narrow"/>
          </a:endParaRPr>
        </a:p>
      </dsp:txBody>
      <dsp:txXfrm rot="-5400000">
        <a:off x="0" y="2052182"/>
        <a:ext cx="1038600" cy="445114"/>
      </dsp:txXfrm>
    </dsp:sp>
    <dsp:sp modelId="{8DC4DB5D-7C65-4513-B985-C1B6874945A0}">
      <dsp:nvSpPr>
        <dsp:cNvPr id="0" name=""/>
        <dsp:cNvSpPr/>
      </dsp:nvSpPr>
      <dsp:spPr>
        <a:xfrm rot="5400000">
          <a:off x="5509700" y="-2938217"/>
          <a:ext cx="964414" cy="9906615"/>
        </a:xfrm>
        <a:prstGeom prst="round2SameRect">
          <a:avLst/>
        </a:prstGeom>
        <a:solidFill>
          <a:schemeClr val="bg1">
            <a:lumMod val="95000"/>
            <a:alpha val="90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DB6A5D-73F2-4C6F-B8DC-6839B59F8CE2}">
      <dsp:nvSpPr>
        <dsp:cNvPr id="0" name=""/>
        <dsp:cNvSpPr/>
      </dsp:nvSpPr>
      <dsp:spPr>
        <a:xfrm rot="5400000">
          <a:off x="-222557" y="3055194"/>
          <a:ext cx="1483714" cy="1038600"/>
        </a:xfrm>
        <a:prstGeom prst="chevron">
          <a:avLst/>
        </a:prstGeom>
        <a:solidFill>
          <a:srgbClr val="003F72"/>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Arial Narrow"/>
          </a:endParaRPr>
        </a:p>
      </dsp:txBody>
      <dsp:txXfrm rot="-5400000">
        <a:off x="0" y="3351937"/>
        <a:ext cx="1038600" cy="445114"/>
      </dsp:txXfrm>
    </dsp:sp>
    <dsp:sp modelId="{8CF2BDB6-20E8-4DE4-8878-45AB5544F221}">
      <dsp:nvSpPr>
        <dsp:cNvPr id="0" name=""/>
        <dsp:cNvSpPr/>
      </dsp:nvSpPr>
      <dsp:spPr>
        <a:xfrm rot="5400000">
          <a:off x="5509700" y="-1638463"/>
          <a:ext cx="964414" cy="9906615"/>
        </a:xfrm>
        <a:prstGeom prst="round2SameRect">
          <a:avLst/>
        </a:prstGeom>
        <a:solidFill>
          <a:schemeClr val="bg1">
            <a:lumMod val="95000"/>
            <a:alpha val="90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B21B2-8533-324A-83EF-66B11132EE99}">
      <dsp:nvSpPr>
        <dsp:cNvPr id="0" name=""/>
        <dsp:cNvSpPr/>
      </dsp:nvSpPr>
      <dsp:spPr>
        <a:xfrm rot="5400000">
          <a:off x="-226983" y="379060"/>
          <a:ext cx="1513220" cy="1059254"/>
        </a:xfrm>
        <a:prstGeom prst="chevron">
          <a:avLst/>
        </a:prstGeom>
        <a:solidFill>
          <a:srgbClr val="003F72"/>
        </a:solidFill>
        <a:ln w="9525" cap="flat" cmpd="sng" algn="ctr">
          <a:solidFill>
            <a:srgbClr val="003F72"/>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a:cs typeface="Arial Narrow"/>
            </a:rPr>
            <a:t>1</a:t>
          </a:r>
        </a:p>
      </dsp:txBody>
      <dsp:txXfrm rot="-5400000">
        <a:off x="0" y="681704"/>
        <a:ext cx="1059254" cy="453966"/>
      </dsp:txXfrm>
    </dsp:sp>
    <dsp:sp modelId="{97404337-15E9-3943-87CA-10FCE4DFBF5B}">
      <dsp:nvSpPr>
        <dsp:cNvPr id="0" name=""/>
        <dsp:cNvSpPr/>
      </dsp:nvSpPr>
      <dsp:spPr>
        <a:xfrm rot="5400000">
          <a:off x="5362338" y="-4299106"/>
          <a:ext cx="1279792" cy="9885961"/>
        </a:xfrm>
        <a:prstGeom prst="round2Same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latin typeface="Arial Narrow"/>
              <a:cs typeface="Arial Narrow"/>
            </a:rPr>
            <a:t>Further information received has been made publicly available and open for comment until 16 August.</a:t>
          </a:r>
          <a:endParaRPr lang="en-US" sz="2000" kern="1200" dirty="0">
            <a:latin typeface="Arial Narrow"/>
            <a:cs typeface="Arial Narrow"/>
          </a:endParaRPr>
        </a:p>
        <a:p>
          <a:pPr marL="228600" lvl="1" indent="-228600" algn="l" defTabSz="889000">
            <a:lnSpc>
              <a:spcPct val="90000"/>
            </a:lnSpc>
            <a:spcBef>
              <a:spcPct val="0"/>
            </a:spcBef>
            <a:spcAft>
              <a:spcPct val="15000"/>
            </a:spcAft>
            <a:buChar char="•"/>
          </a:pPr>
          <a:r>
            <a:rPr lang="en-US" sz="2000" kern="1200" dirty="0">
              <a:latin typeface="Arial Narrow"/>
              <a:cs typeface="Arial Narrow"/>
            </a:rPr>
            <a:t>Technical assessments of further information received</a:t>
          </a:r>
        </a:p>
        <a:p>
          <a:pPr marL="228600" lvl="1" indent="-228600" algn="l" defTabSz="889000">
            <a:lnSpc>
              <a:spcPct val="90000"/>
            </a:lnSpc>
            <a:spcBef>
              <a:spcPct val="0"/>
            </a:spcBef>
            <a:spcAft>
              <a:spcPct val="15000"/>
            </a:spcAft>
            <a:buChar char="•"/>
          </a:pPr>
          <a:r>
            <a:rPr lang="en-US" sz="2000" kern="1200" dirty="0">
              <a:latin typeface="Arial Narrow"/>
              <a:cs typeface="Arial Narrow"/>
            </a:rPr>
            <a:t>Consideration of further public submissions</a:t>
          </a:r>
        </a:p>
        <a:p>
          <a:pPr marL="228600" lvl="1" indent="-228600" algn="l" defTabSz="933450">
            <a:lnSpc>
              <a:spcPct val="90000"/>
            </a:lnSpc>
            <a:spcBef>
              <a:spcPct val="0"/>
            </a:spcBef>
            <a:spcAft>
              <a:spcPct val="15000"/>
            </a:spcAft>
            <a:buChar char="•"/>
          </a:pPr>
          <a:endParaRPr lang="en-US" sz="2100" kern="1200" dirty="0">
            <a:latin typeface="Arial Narrow"/>
            <a:cs typeface="Arial Narrow"/>
          </a:endParaRPr>
        </a:p>
      </dsp:txBody>
      <dsp:txXfrm rot="-5400000">
        <a:off x="1059254" y="66452"/>
        <a:ext cx="9823487" cy="1154844"/>
      </dsp:txXfrm>
    </dsp:sp>
    <dsp:sp modelId="{3556B775-5ED5-42BE-A375-818CC8FAA11D}">
      <dsp:nvSpPr>
        <dsp:cNvPr id="0" name=""/>
        <dsp:cNvSpPr/>
      </dsp:nvSpPr>
      <dsp:spPr>
        <a:xfrm rot="5400000">
          <a:off x="-226983" y="1704662"/>
          <a:ext cx="1513220" cy="1059254"/>
        </a:xfrm>
        <a:prstGeom prst="chevron">
          <a:avLst/>
        </a:prstGeom>
        <a:solidFill>
          <a:srgbClr val="003F72"/>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a:rPr>
            <a:t>2</a:t>
          </a:r>
        </a:p>
      </dsp:txBody>
      <dsp:txXfrm rot="-5400000">
        <a:off x="0" y="2007306"/>
        <a:ext cx="1059254" cy="453966"/>
      </dsp:txXfrm>
    </dsp:sp>
    <dsp:sp modelId="{AC41AD5D-4F34-4C1D-9253-E6C17B93BA80}">
      <dsp:nvSpPr>
        <dsp:cNvPr id="0" name=""/>
        <dsp:cNvSpPr/>
      </dsp:nvSpPr>
      <dsp:spPr>
        <a:xfrm rot="5400000">
          <a:off x="5510438" y="-2973504"/>
          <a:ext cx="983593" cy="9885961"/>
        </a:xfrm>
        <a:prstGeom prst="round2Same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latin typeface="Arial Narrow"/>
              <a:cs typeface="Arial Narrow"/>
            </a:rPr>
            <a:t>Completion of Technical Assessment:</a:t>
          </a:r>
          <a:endParaRPr lang="en-US" sz="2100" kern="1200" dirty="0">
            <a:latin typeface="Arial Narrow"/>
            <a:cs typeface="Arial Narrow"/>
          </a:endParaRPr>
        </a:p>
        <a:p>
          <a:pPr marL="457200" lvl="2" indent="-228600" algn="l" defTabSz="933450">
            <a:lnSpc>
              <a:spcPct val="90000"/>
            </a:lnSpc>
            <a:spcBef>
              <a:spcPct val="0"/>
            </a:spcBef>
            <a:spcAft>
              <a:spcPct val="15000"/>
            </a:spcAft>
            <a:buChar char="•"/>
          </a:pPr>
          <a:r>
            <a:rPr lang="en-GB" sz="2100" kern="1200" dirty="0">
              <a:latin typeface="Arial Narrow"/>
            </a:rPr>
            <a:t>Compliance against legislation</a:t>
          </a:r>
          <a:endParaRPr lang="en-GB" sz="2100" kern="1200" dirty="0">
            <a:latin typeface="Arial Narrow"/>
            <a:cs typeface="Arial Narrow"/>
          </a:endParaRPr>
        </a:p>
        <a:p>
          <a:pPr marL="457200" lvl="2" indent="-228600" algn="l" defTabSz="933450">
            <a:lnSpc>
              <a:spcPct val="90000"/>
            </a:lnSpc>
            <a:spcBef>
              <a:spcPct val="0"/>
            </a:spcBef>
            <a:spcAft>
              <a:spcPct val="15000"/>
            </a:spcAft>
            <a:buChar char="•"/>
          </a:pPr>
          <a:r>
            <a:rPr lang="en-GB" sz="2100" kern="1200" dirty="0">
              <a:latin typeface="Arial Narrow"/>
              <a:cs typeface="Arial Narrow"/>
            </a:rPr>
            <a:t>Analysis of key issues to determine likelihood of pollution and hazard occurring</a:t>
          </a:r>
        </a:p>
      </dsp:txBody>
      <dsp:txXfrm rot="-5400000">
        <a:off x="1059255" y="1525694"/>
        <a:ext cx="9837946" cy="887563"/>
      </dsp:txXfrm>
    </dsp:sp>
    <dsp:sp modelId="{26E32542-B7EB-43A0-BD63-C1057BD37B21}">
      <dsp:nvSpPr>
        <dsp:cNvPr id="0" name=""/>
        <dsp:cNvSpPr/>
      </dsp:nvSpPr>
      <dsp:spPr>
        <a:xfrm rot="5400000">
          <a:off x="-226983" y="3030264"/>
          <a:ext cx="1513220" cy="1059254"/>
        </a:xfrm>
        <a:prstGeom prst="chevron">
          <a:avLst/>
        </a:prstGeom>
        <a:solidFill>
          <a:srgbClr val="003F72"/>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dirty="0">
            <a:latin typeface="Arial Narrow"/>
            <a:cs typeface="Arial Narrow"/>
          </a:endParaRPr>
        </a:p>
      </dsp:txBody>
      <dsp:txXfrm rot="-5400000">
        <a:off x="0" y="3332908"/>
        <a:ext cx="1059254" cy="453966"/>
      </dsp:txXfrm>
    </dsp:sp>
    <dsp:sp modelId="{D0153B79-1342-497E-B46B-53F6F7A1AD3A}">
      <dsp:nvSpPr>
        <dsp:cNvPr id="0" name=""/>
        <dsp:cNvSpPr/>
      </dsp:nvSpPr>
      <dsp:spPr>
        <a:xfrm rot="5400000">
          <a:off x="5510438" y="-1647902"/>
          <a:ext cx="983593" cy="9885961"/>
        </a:xfrm>
        <a:prstGeom prst="round2SameRect">
          <a:avLst/>
        </a:prstGeom>
        <a:solidFill>
          <a:schemeClr val="bg1">
            <a:lumMod val="95000"/>
            <a:alpha val="90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B21B2-8533-324A-83EF-66B11132EE99}">
      <dsp:nvSpPr>
        <dsp:cNvPr id="0" name=""/>
        <dsp:cNvSpPr/>
      </dsp:nvSpPr>
      <dsp:spPr>
        <a:xfrm rot="5400000">
          <a:off x="-226983" y="379060"/>
          <a:ext cx="1513220" cy="1059254"/>
        </a:xfrm>
        <a:prstGeom prst="chevron">
          <a:avLst/>
        </a:prstGeom>
        <a:solidFill>
          <a:srgbClr val="003F72"/>
        </a:solidFill>
        <a:ln w="9525" cap="flat" cmpd="sng" algn="ctr">
          <a:solidFill>
            <a:srgbClr val="003F72"/>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a:cs typeface="Arial Narrow"/>
            </a:rPr>
            <a:t>1</a:t>
          </a:r>
        </a:p>
      </dsp:txBody>
      <dsp:txXfrm rot="-5400000">
        <a:off x="0" y="681704"/>
        <a:ext cx="1059254" cy="453966"/>
      </dsp:txXfrm>
    </dsp:sp>
    <dsp:sp modelId="{97404337-15E9-3943-87CA-10FCE4DFBF5B}">
      <dsp:nvSpPr>
        <dsp:cNvPr id="0" name=""/>
        <dsp:cNvSpPr/>
      </dsp:nvSpPr>
      <dsp:spPr>
        <a:xfrm rot="5400000">
          <a:off x="5362338" y="-4299106"/>
          <a:ext cx="1279792" cy="9885961"/>
        </a:xfrm>
        <a:prstGeom prst="round2Same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Narrow"/>
            </a:rPr>
            <a:t>Further information received has been made publicly available and open for comment until 16 August.</a:t>
          </a:r>
          <a:endParaRPr lang="en-US" sz="2000" kern="1200" dirty="0">
            <a:latin typeface="Arial Narrow"/>
            <a:cs typeface="Arial Narrow"/>
          </a:endParaRPr>
        </a:p>
        <a:p>
          <a:pPr marL="228600" lvl="1" indent="-228600" algn="l" defTabSz="889000">
            <a:lnSpc>
              <a:spcPct val="90000"/>
            </a:lnSpc>
            <a:spcBef>
              <a:spcPct val="0"/>
            </a:spcBef>
            <a:spcAft>
              <a:spcPct val="15000"/>
            </a:spcAft>
            <a:buChar char="•"/>
          </a:pPr>
          <a:r>
            <a:rPr lang="en-US" sz="2000" kern="1200" dirty="0">
              <a:latin typeface="Arial Narrow"/>
            </a:rPr>
            <a:t>Technical assessments of further information received</a:t>
          </a:r>
        </a:p>
        <a:p>
          <a:pPr marL="228600" lvl="1" indent="-228600" algn="l" defTabSz="889000">
            <a:lnSpc>
              <a:spcPct val="90000"/>
            </a:lnSpc>
            <a:spcBef>
              <a:spcPct val="0"/>
            </a:spcBef>
            <a:spcAft>
              <a:spcPct val="15000"/>
            </a:spcAft>
            <a:buChar char="•"/>
          </a:pPr>
          <a:r>
            <a:rPr lang="en-US" sz="2000" kern="1200" dirty="0">
              <a:latin typeface="Arial Narrow"/>
            </a:rPr>
            <a:t>Consideration of further public submissions</a:t>
          </a:r>
        </a:p>
        <a:p>
          <a:pPr marL="228600" lvl="1" indent="-228600" algn="l" defTabSz="933450">
            <a:lnSpc>
              <a:spcPct val="90000"/>
            </a:lnSpc>
            <a:spcBef>
              <a:spcPct val="0"/>
            </a:spcBef>
            <a:spcAft>
              <a:spcPct val="15000"/>
            </a:spcAft>
            <a:buChar char="•"/>
          </a:pPr>
          <a:endParaRPr lang="en-US" sz="2100" kern="1200" dirty="0">
            <a:latin typeface="Arial Narrow"/>
          </a:endParaRPr>
        </a:p>
      </dsp:txBody>
      <dsp:txXfrm rot="-5400000">
        <a:off x="1059254" y="66452"/>
        <a:ext cx="9823487" cy="1154844"/>
      </dsp:txXfrm>
    </dsp:sp>
    <dsp:sp modelId="{3556B775-5ED5-42BE-A375-818CC8FAA11D}">
      <dsp:nvSpPr>
        <dsp:cNvPr id="0" name=""/>
        <dsp:cNvSpPr/>
      </dsp:nvSpPr>
      <dsp:spPr>
        <a:xfrm rot="5400000">
          <a:off x="-226983" y="1704662"/>
          <a:ext cx="1513220" cy="1059254"/>
        </a:xfrm>
        <a:prstGeom prst="chevron">
          <a:avLst/>
        </a:prstGeom>
        <a:solidFill>
          <a:srgbClr val="003F72"/>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a:rPr>
            <a:t>2</a:t>
          </a:r>
        </a:p>
      </dsp:txBody>
      <dsp:txXfrm rot="-5400000">
        <a:off x="0" y="2007306"/>
        <a:ext cx="1059254" cy="453966"/>
      </dsp:txXfrm>
    </dsp:sp>
    <dsp:sp modelId="{AC41AD5D-4F34-4C1D-9253-E6C17B93BA80}">
      <dsp:nvSpPr>
        <dsp:cNvPr id="0" name=""/>
        <dsp:cNvSpPr/>
      </dsp:nvSpPr>
      <dsp:spPr>
        <a:xfrm rot="5400000">
          <a:off x="5510438" y="-2973504"/>
          <a:ext cx="983593" cy="9885961"/>
        </a:xfrm>
        <a:prstGeom prst="round2Same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latin typeface="Arial Narrow"/>
              <a:cs typeface="Arial Narrow"/>
            </a:rPr>
            <a:t>Completion of Technical Assessment:</a:t>
          </a:r>
          <a:endParaRPr lang="en-US" sz="2100" kern="1200" dirty="0">
            <a:latin typeface="Arial Narrow"/>
            <a:cs typeface="Arial Narrow"/>
          </a:endParaRPr>
        </a:p>
        <a:p>
          <a:pPr marL="457200" lvl="2" indent="-228600" algn="l" defTabSz="933450">
            <a:lnSpc>
              <a:spcPct val="90000"/>
            </a:lnSpc>
            <a:spcBef>
              <a:spcPct val="0"/>
            </a:spcBef>
            <a:spcAft>
              <a:spcPct val="15000"/>
            </a:spcAft>
            <a:buChar char="•"/>
          </a:pPr>
          <a:r>
            <a:rPr lang="en-GB" sz="2100" kern="1200" dirty="0">
              <a:latin typeface="Arial Narrow"/>
              <a:cs typeface="Arial Narrow"/>
            </a:rPr>
            <a:t>Compliance against legislation</a:t>
          </a:r>
        </a:p>
        <a:p>
          <a:pPr marL="457200" lvl="2" indent="-228600" algn="l" defTabSz="933450">
            <a:lnSpc>
              <a:spcPct val="90000"/>
            </a:lnSpc>
            <a:spcBef>
              <a:spcPct val="0"/>
            </a:spcBef>
            <a:spcAft>
              <a:spcPct val="15000"/>
            </a:spcAft>
            <a:buChar char="•"/>
          </a:pPr>
          <a:r>
            <a:rPr lang="en-GB" sz="2100" kern="1200" dirty="0">
              <a:latin typeface="Arial Narrow"/>
              <a:cs typeface="Arial Narrow"/>
            </a:rPr>
            <a:t>Analysis of key issues to determine likelihood of pollution and hazard occurring</a:t>
          </a:r>
        </a:p>
      </dsp:txBody>
      <dsp:txXfrm rot="-5400000">
        <a:off x="1059255" y="1525694"/>
        <a:ext cx="9837946" cy="887563"/>
      </dsp:txXfrm>
    </dsp:sp>
    <dsp:sp modelId="{F3D837E5-AF77-B045-8FC6-D752C0FE3D5C}">
      <dsp:nvSpPr>
        <dsp:cNvPr id="0" name=""/>
        <dsp:cNvSpPr/>
      </dsp:nvSpPr>
      <dsp:spPr>
        <a:xfrm rot="5400000">
          <a:off x="-226983" y="3030264"/>
          <a:ext cx="1513220" cy="1059254"/>
        </a:xfrm>
        <a:prstGeom prst="chevron">
          <a:avLst/>
        </a:prstGeom>
        <a:solidFill>
          <a:srgbClr val="003F72"/>
        </a:solidFill>
        <a:ln w="952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Narrow"/>
              <a:cs typeface="Arial Narrow"/>
            </a:rPr>
            <a:t>3</a:t>
          </a:r>
        </a:p>
      </dsp:txBody>
      <dsp:txXfrm rot="-5400000">
        <a:off x="0" y="3332908"/>
        <a:ext cx="1059254" cy="453966"/>
      </dsp:txXfrm>
    </dsp:sp>
    <dsp:sp modelId="{C02A8D91-042B-E543-AD5A-36291810B741}">
      <dsp:nvSpPr>
        <dsp:cNvPr id="0" name=""/>
        <dsp:cNvSpPr/>
      </dsp:nvSpPr>
      <dsp:spPr>
        <a:xfrm rot="5400000">
          <a:off x="5510438" y="-1647902"/>
          <a:ext cx="983593" cy="9885961"/>
        </a:xfrm>
        <a:prstGeom prst="round2SameRect">
          <a:avLst/>
        </a:prstGeom>
        <a:noFill/>
        <a:ln w="9525" cap="flat" cmpd="sng" algn="ctr">
          <a:solidFill>
            <a:srgbClr val="003F72"/>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latin typeface="Arial Narrow"/>
              <a:cs typeface="Arial Narrow"/>
            </a:rPr>
            <a:t>Once decision made to approve or refuse: Notification to submitters and publication of Assessment Report</a:t>
          </a:r>
          <a:endParaRPr lang="en-US" sz="2100" kern="1200" dirty="0">
            <a:latin typeface="Arial Narrow"/>
            <a:cs typeface="Arial Narrow"/>
          </a:endParaRPr>
        </a:p>
      </dsp:txBody>
      <dsp:txXfrm rot="-5400000">
        <a:off x="1059255" y="2851296"/>
        <a:ext cx="9837946" cy="8875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55D04-AEAD-4E07-AFE1-8A67854B76D4}" type="datetimeFigureOut">
              <a:rPr lang="en-AU" smtClean="0"/>
              <a:t>01/08/2017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6FFD1C-908C-48A7-8C50-1833E38B2FC7}" type="slidenum">
              <a:rPr lang="en-AU" smtClean="0"/>
              <a:t>‹#›</a:t>
            </a:fld>
            <a:endParaRPr lang="en-AU"/>
          </a:p>
        </p:txBody>
      </p:sp>
    </p:spTree>
    <p:extLst>
      <p:ext uri="{BB962C8B-B14F-4D97-AF65-F5344CB8AC3E}">
        <p14:creationId xmlns:p14="http://schemas.microsoft.com/office/powerpoint/2010/main" val="392070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CD337-FFCF-445F-90E9-D5AD7441D475}" type="datetimeFigureOut">
              <a:rPr lang="en-US" smtClean="0"/>
              <a:t>8/1/2017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437E0-CEE1-418E-9AC0-3F5568A3FF8C}" type="slidenum">
              <a:rPr lang="en-US" smtClean="0"/>
              <a:t>‹#›</a:t>
            </a:fld>
            <a:endParaRPr lang="en-US"/>
          </a:p>
        </p:txBody>
      </p:sp>
    </p:spTree>
    <p:extLst>
      <p:ext uri="{BB962C8B-B14F-4D97-AF65-F5344CB8AC3E}">
        <p14:creationId xmlns:p14="http://schemas.microsoft.com/office/powerpoint/2010/main" val="365261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Patsy</a:t>
            </a:r>
          </a:p>
        </p:txBody>
      </p:sp>
      <p:sp>
        <p:nvSpPr>
          <p:cNvPr id="4" name="Slide Number Placeholder 3"/>
          <p:cNvSpPr>
            <a:spLocks noGrp="1"/>
          </p:cNvSpPr>
          <p:nvPr>
            <p:ph type="sldNum" sz="quarter" idx="10"/>
          </p:nvPr>
        </p:nvSpPr>
        <p:spPr/>
        <p:txBody>
          <a:bodyPr/>
          <a:lstStyle/>
          <a:p>
            <a:fld id="{1F2437E0-CEE1-418E-9AC0-3F5568A3FF8C}" type="slidenum">
              <a:rPr lang="en-US" smtClean="0"/>
              <a:t>2</a:t>
            </a:fld>
            <a:endParaRPr lang="en-US" dirty="0"/>
          </a:p>
        </p:txBody>
      </p:sp>
    </p:spTree>
    <p:extLst>
      <p:ext uri="{BB962C8B-B14F-4D97-AF65-F5344CB8AC3E}">
        <p14:creationId xmlns:p14="http://schemas.microsoft.com/office/powerpoint/2010/main" val="163279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response to both S22 notices was received on 10 July 2017. EPA</a:t>
            </a:r>
            <a:r>
              <a:rPr lang="en-US" baseline="0" dirty="0"/>
              <a:t> has notified submitters and </a:t>
            </a:r>
            <a:r>
              <a:rPr lang="en-US" baseline="0" dirty="0" err="1"/>
              <a:t>readvertised</a:t>
            </a:r>
            <a:r>
              <a:rPr lang="en-US" baseline="0" dirty="0"/>
              <a:t> the application to inform people that this information available on our website and open for further comments.</a:t>
            </a:r>
            <a:endParaRPr lang="en-US" dirty="0"/>
          </a:p>
          <a:p>
            <a:endParaRPr lang="en-US" dirty="0"/>
          </a:p>
          <a:p>
            <a:r>
              <a:rPr lang="en-US" dirty="0"/>
              <a:t>EPA is also continuing our assessment of the application</a:t>
            </a:r>
            <a:r>
              <a:rPr lang="en-US" baseline="0" dirty="0"/>
              <a:t> and the further information.</a:t>
            </a:r>
            <a:endParaRPr lang="en-US" dirty="0"/>
          </a:p>
        </p:txBody>
      </p:sp>
      <p:sp>
        <p:nvSpPr>
          <p:cNvPr id="4" name="Slide Number Placeholder 3"/>
          <p:cNvSpPr>
            <a:spLocks noGrp="1"/>
          </p:cNvSpPr>
          <p:nvPr>
            <p:ph type="sldNum" sz="quarter" idx="10"/>
          </p:nvPr>
        </p:nvSpPr>
        <p:spPr/>
        <p:txBody>
          <a:bodyPr/>
          <a:lstStyle/>
          <a:p>
            <a:fld id="{1F2437E0-CEE1-418E-9AC0-3F5568A3FF8C}" type="slidenum">
              <a:rPr lang="en-US" smtClean="0"/>
              <a:t>12</a:t>
            </a:fld>
            <a:endParaRPr lang="en-US" dirty="0"/>
          </a:p>
        </p:txBody>
      </p:sp>
    </p:spTree>
    <p:extLst>
      <p:ext uri="{BB962C8B-B14F-4D97-AF65-F5344CB8AC3E}">
        <p14:creationId xmlns:p14="http://schemas.microsoft.com/office/powerpoint/2010/main" val="5083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14</a:t>
            </a:fld>
            <a:endParaRPr lang="en-US"/>
          </a:p>
        </p:txBody>
      </p:sp>
    </p:spTree>
    <p:extLst>
      <p:ext uri="{BB962C8B-B14F-4D97-AF65-F5344CB8AC3E}">
        <p14:creationId xmlns:p14="http://schemas.microsoft.com/office/powerpoint/2010/main" val="55728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15</a:t>
            </a:fld>
            <a:endParaRPr lang="en-US"/>
          </a:p>
        </p:txBody>
      </p:sp>
    </p:spTree>
    <p:extLst>
      <p:ext uri="{BB962C8B-B14F-4D97-AF65-F5344CB8AC3E}">
        <p14:creationId xmlns:p14="http://schemas.microsoft.com/office/powerpoint/2010/main" val="7974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 decision</a:t>
            </a:r>
            <a:r>
              <a:rPr lang="en-AU" baseline="0" dirty="0"/>
              <a:t> is made on the WA Application by the [CEO of the] Authority, all submitters will be notified of the decision with associated media releases.  The detailed technical Assessment Report and a non-technical community report will also be prepared and made available for viewing and downloading from the EPA’s website.</a:t>
            </a:r>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16</a:t>
            </a:fld>
            <a:endParaRPr lang="en-US"/>
          </a:p>
        </p:txBody>
      </p:sp>
    </p:spTree>
    <p:extLst>
      <p:ext uri="{BB962C8B-B14F-4D97-AF65-F5344CB8AC3E}">
        <p14:creationId xmlns:p14="http://schemas.microsoft.com/office/powerpoint/2010/main" val="113080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3</a:t>
            </a:fld>
            <a:endParaRPr lang="en-US" dirty="0"/>
          </a:p>
        </p:txBody>
      </p:sp>
    </p:spTree>
    <p:extLst>
      <p:ext uri="{BB962C8B-B14F-4D97-AF65-F5344CB8AC3E}">
        <p14:creationId xmlns:p14="http://schemas.microsoft.com/office/powerpoint/2010/main" val="248800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baseline="0" dirty="0">
                <a:solidFill>
                  <a:schemeClr val="tx1"/>
                </a:solidFill>
                <a:effectLst/>
                <a:latin typeface="+mn-lt"/>
                <a:ea typeface="+mn-ea"/>
                <a:cs typeface="+mn-cs"/>
              </a:rPr>
              <a:t>The presentation today will be in two parts</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Firstly EPA is the landfill regulator. As such, we are responsible for:</a:t>
            </a:r>
          </a:p>
          <a:p>
            <a:pPr marL="628650" lvl="1" indent="-171450">
              <a:buFont typeface="Arial" pitchFamily="34" charset="0"/>
              <a:buChar char="•"/>
            </a:pPr>
            <a:r>
              <a:rPr lang="en-AU" sz="1200" kern="1200" baseline="0" dirty="0">
                <a:solidFill>
                  <a:schemeClr val="tx1"/>
                </a:solidFill>
                <a:effectLst/>
                <a:latin typeface="+mn-lt"/>
                <a:ea typeface="+mn-ea"/>
                <a:cs typeface="+mn-cs"/>
              </a:rPr>
              <a:t>Assessing Works Approval </a:t>
            </a:r>
            <a:r>
              <a:rPr lang="en-US" sz="1200" dirty="0"/>
              <a:t>1002260 which proposes an expansion of the existing Wyndham Landfill.</a:t>
            </a:r>
          </a:p>
          <a:p>
            <a:pPr marL="0" indent="0">
              <a:buFont typeface="+mj-lt"/>
              <a:buNone/>
            </a:pPr>
            <a:endParaRPr lang="en-US" sz="1200" kern="1200" baseline="0" dirty="0">
              <a:solidFill>
                <a:schemeClr val="tx1"/>
              </a:solidFill>
              <a:effectLst/>
              <a:latin typeface="+mn-lt"/>
              <a:ea typeface="+mn-ea"/>
              <a:cs typeface="+mn-cs"/>
            </a:endParaRPr>
          </a:p>
          <a:p>
            <a:pPr marL="0" indent="0">
              <a:buFont typeface="+mj-lt"/>
              <a:buNone/>
            </a:pPr>
            <a:r>
              <a:rPr lang="en-AU" sz="1200" kern="1200" baseline="0" dirty="0">
                <a:solidFill>
                  <a:schemeClr val="tx1"/>
                </a:solidFill>
                <a:effectLst/>
                <a:latin typeface="+mn-lt"/>
                <a:ea typeface="+mn-ea"/>
                <a:cs typeface="+mn-cs"/>
              </a:rPr>
              <a:t>we also have a role as a Planning Referral Authority.</a:t>
            </a:r>
          </a:p>
          <a:p>
            <a:pPr marL="685800" lvl="1" indent="-228600">
              <a:buFont typeface="Arial" pitchFamily="34" charset="0"/>
              <a:buChar char="•"/>
            </a:pPr>
            <a:r>
              <a:rPr lang="en-AU" sz="1200" kern="1200" baseline="0" dirty="0">
                <a:solidFill>
                  <a:schemeClr val="tx1"/>
                </a:solidFill>
                <a:effectLst/>
                <a:latin typeface="+mn-lt"/>
                <a:ea typeface="+mn-ea"/>
                <a:cs typeface="+mn-cs"/>
              </a:rPr>
              <a:t>Our role as a referral authority is to provide advice to the responsible authority about whether a permit should be granted.</a:t>
            </a:r>
          </a:p>
          <a:p>
            <a:pPr marL="685800" lvl="1" indent="-228600">
              <a:buFont typeface="Arial" pitchFamily="34" charset="0"/>
              <a:buChar char="•"/>
            </a:pPr>
            <a:r>
              <a:rPr lang="en-AU" sz="1200" kern="1200" baseline="0" dirty="0">
                <a:solidFill>
                  <a:schemeClr val="tx1"/>
                </a:solidFill>
                <a:effectLst/>
                <a:latin typeface="+mn-lt"/>
                <a:ea typeface="+mn-ea"/>
                <a:cs typeface="+mn-cs"/>
              </a:rPr>
              <a:t>In this case a planning permit currently exists.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2437E0-CEE1-418E-9AC0-3F5568A3FF8C}" type="slidenum">
              <a:rPr lang="en-US" smtClean="0"/>
              <a:t>4</a:t>
            </a:fld>
            <a:endParaRPr lang="en-US"/>
          </a:p>
        </p:txBody>
      </p:sp>
    </p:spTree>
    <p:extLst>
      <p:ext uri="{BB962C8B-B14F-4D97-AF65-F5344CB8AC3E}">
        <p14:creationId xmlns:p14="http://schemas.microsoft.com/office/powerpoint/2010/main" val="273249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CUT: Main steps after application accepted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NOTES:</a:t>
            </a:r>
            <a:endParaRPr lang="en-AU" dirty="0"/>
          </a:p>
          <a:p>
            <a:r>
              <a:rPr lang="en-AU" dirty="0"/>
              <a:t>Final application received on 30 November 2017 and accepted in early December</a:t>
            </a:r>
          </a:p>
          <a:p>
            <a:endParaRPr lang="en-AU" dirty="0"/>
          </a:p>
          <a:p>
            <a:r>
              <a:rPr lang="en-AU" dirty="0"/>
              <a:t>Because of the comments</a:t>
            </a:r>
            <a:r>
              <a:rPr lang="en-AU" baseline="0" dirty="0"/>
              <a:t> period running over the Christmas New Year period the usual comments period of 3 weeks was extended by 5 weeks until 7 Feb</a:t>
            </a:r>
          </a:p>
          <a:p>
            <a:endParaRPr lang="en-AU" baseline="0" dirty="0"/>
          </a:p>
          <a:p>
            <a:r>
              <a:rPr lang="en-AU" baseline="0" dirty="0"/>
              <a:t>Over the whole of this extended period EPA ran internet banner ads informing people of the proposal and directing them to the featured web page on the proposal.  This resulted in over 1000 hits to the web site, but only a small number converted to submissions via the web page (13).</a:t>
            </a:r>
          </a:p>
          <a:p>
            <a:endParaRPr lang="en-AU" baseline="0" dirty="0"/>
          </a:p>
          <a:p>
            <a:r>
              <a:rPr lang="en-AU" baseline="0" dirty="0"/>
              <a:t>Over 170 submissions were received</a:t>
            </a:r>
            <a:endParaRPr lang="en-AU" dirty="0"/>
          </a:p>
          <a:p>
            <a:endParaRPr lang="en-AU" dirty="0"/>
          </a:p>
          <a:p>
            <a:r>
              <a:rPr lang="en-AU" dirty="0"/>
              <a:t>At any stage during the assessment EPA can request further information under S 22 of the EP Act.</a:t>
            </a:r>
          </a:p>
          <a:p>
            <a:endParaRPr lang="en-AU" dirty="0"/>
          </a:p>
          <a:p>
            <a:r>
              <a:rPr lang="en-AU" dirty="0"/>
              <a:t>2 s22 notices have</a:t>
            </a:r>
            <a:r>
              <a:rPr lang="en-AU" baseline="0" dirty="0"/>
              <a:t> been issued (first on</a:t>
            </a:r>
            <a:r>
              <a:rPr lang="en-AU" dirty="0"/>
              <a:t> 19</a:t>
            </a:r>
            <a:r>
              <a:rPr lang="en-AU" baseline="30000" dirty="0"/>
              <a:t>th</a:t>
            </a:r>
            <a:r>
              <a:rPr lang="en-AU" dirty="0"/>
              <a:t> January 2017 and second on 10 April 2017)</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1F2437E0-CEE1-418E-9AC0-3F5568A3FF8C}" type="slidenum">
              <a:rPr lang="en-US" smtClean="0"/>
              <a:t>5</a:t>
            </a:fld>
            <a:endParaRPr lang="en-US"/>
          </a:p>
        </p:txBody>
      </p:sp>
    </p:spTree>
    <p:extLst>
      <p:ext uri="{BB962C8B-B14F-4D97-AF65-F5344CB8AC3E}">
        <p14:creationId xmlns:p14="http://schemas.microsoft.com/office/powerpoint/2010/main" val="31705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CUT:</a:t>
            </a:r>
            <a:r>
              <a:rPr lang="en-AU" baseline="0" dirty="0"/>
              <a:t> </a:t>
            </a:r>
            <a:r>
              <a:rPr lang="en-AU" dirty="0"/>
              <a:t>All raised various concerns about the proposal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p>
          <a:p>
            <a:r>
              <a:rPr lang="en-AU" dirty="0">
                <a:solidFill>
                  <a:srgbClr val="FFFF00"/>
                </a:solidFill>
              </a:rPr>
              <a:t>This is a snapshot</a:t>
            </a:r>
            <a:r>
              <a:rPr lang="en-AU" baseline="0" dirty="0">
                <a:solidFill>
                  <a:srgbClr val="FFFF00"/>
                </a:solidFill>
              </a:rPr>
              <a:t> of the responses received.  Classified into 3 types – </a:t>
            </a:r>
            <a:r>
              <a:rPr lang="en-AU" baseline="0" dirty="0" err="1">
                <a:solidFill>
                  <a:srgbClr val="FFFF00"/>
                </a:solidFill>
              </a:rPr>
              <a:t>proforma</a:t>
            </a:r>
            <a:r>
              <a:rPr lang="en-AU" baseline="0" dirty="0">
                <a:solidFill>
                  <a:srgbClr val="FFFF00"/>
                </a:solidFill>
              </a:rPr>
              <a:t>, individual and organisation</a:t>
            </a:r>
          </a:p>
          <a:p>
            <a:r>
              <a:rPr lang="en-AU" sz="1200" dirty="0"/>
              <a:t>24 “individual responses”</a:t>
            </a:r>
          </a:p>
          <a:p>
            <a:r>
              <a:rPr lang="en-AU" sz="1200" dirty="0"/>
              <a:t>136 “</a:t>
            </a:r>
            <a:r>
              <a:rPr lang="en-AU" sz="1200" dirty="0" err="1"/>
              <a:t>proforma</a:t>
            </a:r>
            <a:r>
              <a:rPr lang="en-AU" sz="1200" dirty="0"/>
              <a:t> responses” representing 146 submitters</a:t>
            </a:r>
          </a:p>
          <a:p>
            <a:r>
              <a:rPr lang="en-AU" sz="1200" dirty="0"/>
              <a:t>5 were from organisations</a:t>
            </a:r>
          </a:p>
          <a:p>
            <a:endParaRPr lang="en-AU" baseline="0" dirty="0">
              <a:solidFill>
                <a:srgbClr val="FFFF00"/>
              </a:solidFill>
            </a:endParaRPr>
          </a:p>
          <a:p>
            <a:r>
              <a:rPr lang="en-AU" baseline="0" dirty="0">
                <a:solidFill>
                  <a:srgbClr val="FFFF00"/>
                </a:solidFill>
              </a:rPr>
              <a:t>EPA doesn’t seek to weight responses in any particular way – our main interest is the issues that they raise.</a:t>
            </a:r>
          </a:p>
          <a:p>
            <a:endParaRPr lang="en-AU" baseline="0" dirty="0">
              <a:solidFill>
                <a:srgbClr val="FFFF00"/>
              </a:solidFill>
            </a:endParaRPr>
          </a:p>
          <a:p>
            <a:r>
              <a:rPr lang="en-AU" baseline="0" dirty="0">
                <a:solidFill>
                  <a:srgbClr val="FFFF00"/>
                </a:solidFill>
              </a:rPr>
              <a:t>So we undertook our own categorisation of issues to identify key concerns and identify which ones of particular relevance to WA application</a:t>
            </a:r>
          </a:p>
          <a:p>
            <a:endParaRPr lang="en-US" baseline="0" dirty="0">
              <a:solidFill>
                <a:srgbClr val="FFFF00"/>
              </a:solidFill>
            </a:endParaRPr>
          </a:p>
          <a:p>
            <a:r>
              <a:rPr lang="en-US" baseline="0" dirty="0">
                <a:solidFill>
                  <a:srgbClr val="FFFF00"/>
                </a:solidFill>
              </a:rPr>
              <a:t>---</a:t>
            </a:r>
          </a:p>
          <a:p>
            <a:endParaRPr lang="en-US" baseline="0" dirty="0">
              <a:solidFill>
                <a:srgbClr val="FFFF00"/>
              </a:solidFill>
            </a:endParaRPr>
          </a:p>
          <a:p>
            <a:r>
              <a:rPr lang="en-AU" dirty="0"/>
              <a:t>Also a small number of mentions of dust, fires, negative impact on land values and quality of life, increased traffic and no one mentioned noise.</a:t>
            </a:r>
            <a:endParaRPr lang="en-AU" baseline="0" dirty="0"/>
          </a:p>
          <a:p>
            <a:endParaRPr lang="en-AU" baseline="0" dirty="0"/>
          </a:p>
          <a:p>
            <a:r>
              <a:rPr lang="en-AU" baseline="0" dirty="0"/>
              <a:t>Odour – Many mentioned personal experience of odour</a:t>
            </a:r>
          </a:p>
          <a:p>
            <a:endParaRPr lang="en-AU" baseline="0" dirty="0"/>
          </a:p>
          <a:p>
            <a:r>
              <a:rPr lang="en-AU" baseline="0" dirty="0"/>
              <a:t>Visual amenity – the waste mountain, ugly, obscuring the view of the You </a:t>
            </a:r>
            <a:r>
              <a:rPr lang="en-AU" baseline="0" dirty="0" err="1"/>
              <a:t>Yangs</a:t>
            </a:r>
            <a:endParaRPr lang="en-AU" baseline="0" dirty="0"/>
          </a:p>
          <a:p>
            <a:endParaRPr lang="en-AU" baseline="0" dirty="0"/>
          </a:p>
          <a:p>
            <a:r>
              <a:rPr lang="en-AU" baseline="0" dirty="0"/>
              <a:t>Landfilling an obsolete practise  - granting approval would inhibit development of more innovative practises, mentioned waste to energy, full waste recovery, landfilling is so last century.</a:t>
            </a:r>
          </a:p>
          <a:p>
            <a:endParaRPr lang="en-AU" baseline="0" dirty="0"/>
          </a:p>
          <a:p>
            <a:r>
              <a:rPr lang="en-AU" baseline="0" dirty="0"/>
              <a:t>Human Health Impacts – mentioned but nothing specific except one mention of asthma.</a:t>
            </a:r>
          </a:p>
          <a:p>
            <a:endParaRPr lang="en-AU" baseline="0" dirty="0"/>
          </a:p>
          <a:p>
            <a:r>
              <a:rPr lang="en-AU" baseline="0" dirty="0"/>
              <a:t>Stigma – The west should not be everyone's dumping ground, all the bad stuff sent out west, environmental justice, intergenerational equity.</a:t>
            </a:r>
          </a:p>
          <a:p>
            <a:endParaRPr lang="en-AU" baseline="0" dirty="0"/>
          </a:p>
          <a:p>
            <a:r>
              <a:rPr lang="en-AU" baseline="0" dirty="0"/>
              <a:t>Council is driven by the dollar and shows a lack of regard for residents</a:t>
            </a:r>
          </a:p>
          <a:p>
            <a:endParaRPr lang="en-AU" baseline="0" dirty="0"/>
          </a:p>
          <a:p>
            <a:r>
              <a:rPr lang="en-AU" baseline="0" dirty="0"/>
              <a:t>Poor track record – will only get worse if the landfill is bigger.</a:t>
            </a:r>
          </a:p>
          <a:p>
            <a:endParaRPr lang="en-AU" baseline="0" dirty="0"/>
          </a:p>
          <a:p>
            <a:r>
              <a:rPr lang="en-AU" baseline="0" dirty="0"/>
              <a:t>Approval period too long – locks in landfilling as a means of waste disposal over other more innovative solutions and the public is locked out of all future cell approvals for decades.</a:t>
            </a:r>
            <a:endParaRPr lang="en-AU"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US" dirty="0"/>
          </a:p>
        </p:txBody>
      </p:sp>
      <p:sp>
        <p:nvSpPr>
          <p:cNvPr id="4" name="Slide Number Placeholder 3"/>
          <p:cNvSpPr>
            <a:spLocks noGrp="1"/>
          </p:cNvSpPr>
          <p:nvPr>
            <p:ph type="sldNum" sz="quarter" idx="10"/>
          </p:nvPr>
        </p:nvSpPr>
        <p:spPr/>
        <p:txBody>
          <a:bodyPr/>
          <a:lstStyle/>
          <a:p>
            <a:fld id="{1F2437E0-CEE1-418E-9AC0-3F5568A3FF8C}" type="slidenum">
              <a:rPr lang="en-US" smtClean="0"/>
              <a:t>6</a:t>
            </a:fld>
            <a:endParaRPr lang="en-US"/>
          </a:p>
        </p:txBody>
      </p:sp>
    </p:spTree>
    <p:extLst>
      <p:ext uri="{BB962C8B-B14F-4D97-AF65-F5344CB8AC3E}">
        <p14:creationId xmlns:p14="http://schemas.microsoft.com/office/powerpoint/2010/main" val="132703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submissions, EPA decided to</a:t>
            </a:r>
            <a:r>
              <a:rPr lang="en-US" baseline="0" dirty="0"/>
              <a:t> convene a community conference under the provisions of s20B of the EP Act.</a:t>
            </a:r>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7</a:t>
            </a:fld>
            <a:endParaRPr lang="en-US"/>
          </a:p>
        </p:txBody>
      </p:sp>
    </p:spTree>
    <p:extLst>
      <p:ext uri="{BB962C8B-B14F-4D97-AF65-F5344CB8AC3E}">
        <p14:creationId xmlns:p14="http://schemas.microsoft.com/office/powerpoint/2010/main" val="11666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 recommendations from the conference report which formed the basis for the second S22 notice issued.</a:t>
            </a:r>
          </a:p>
          <a:p>
            <a:endParaRPr lang="en-AU" dirty="0"/>
          </a:p>
          <a:p>
            <a:r>
              <a:rPr lang="en-AU" dirty="0"/>
              <a:t>The conference report, S22 notices and responses are all up on EPA’s Wyndham works approval application web page.</a:t>
            </a:r>
          </a:p>
        </p:txBody>
      </p:sp>
      <p:sp>
        <p:nvSpPr>
          <p:cNvPr id="4" name="Slide Number Placeholder 3"/>
          <p:cNvSpPr>
            <a:spLocks noGrp="1"/>
          </p:cNvSpPr>
          <p:nvPr>
            <p:ph type="sldNum" sz="quarter" idx="10"/>
          </p:nvPr>
        </p:nvSpPr>
        <p:spPr/>
        <p:txBody>
          <a:bodyPr/>
          <a:lstStyle/>
          <a:p>
            <a:fld id="{1F2437E0-CEE1-418E-9AC0-3F5568A3FF8C}" type="slidenum">
              <a:rPr lang="en-US" smtClean="0"/>
              <a:t>8</a:t>
            </a:fld>
            <a:endParaRPr lang="en-US"/>
          </a:p>
        </p:txBody>
      </p:sp>
    </p:spTree>
    <p:extLst>
      <p:ext uri="{BB962C8B-B14F-4D97-AF65-F5344CB8AC3E}">
        <p14:creationId xmlns:p14="http://schemas.microsoft.com/office/powerpoint/2010/main" val="213321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a:t>
            </a:r>
            <a:r>
              <a:rPr lang="en-US" baseline="0" dirty="0"/>
              <a:t> identified a number of areas that further information would be necessary to enable our assessment to be completed. These were formally requested of Wyndham to provide this information.</a:t>
            </a:r>
          </a:p>
          <a:p>
            <a:endParaRPr lang="en-US" baseline="0" dirty="0"/>
          </a:p>
          <a:p>
            <a:r>
              <a:rPr lang="en-US" baseline="0" dirty="0"/>
              <a:t>This effectively paused the statutory clock once the deadline to submit the information had passed.</a:t>
            </a:r>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10</a:t>
            </a:fld>
            <a:endParaRPr lang="en-US"/>
          </a:p>
        </p:txBody>
      </p:sp>
    </p:spTree>
    <p:extLst>
      <p:ext uri="{BB962C8B-B14F-4D97-AF65-F5344CB8AC3E}">
        <p14:creationId xmlns:p14="http://schemas.microsoft.com/office/powerpoint/2010/main" val="286307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20B conference and detailed</a:t>
            </a:r>
            <a:r>
              <a:rPr lang="en-US" baseline="0" dirty="0"/>
              <a:t> review of submissions, EPA issued another further information request of Wyndham.</a:t>
            </a:r>
            <a:endParaRPr lang="en-AU" dirty="0"/>
          </a:p>
        </p:txBody>
      </p:sp>
      <p:sp>
        <p:nvSpPr>
          <p:cNvPr id="4" name="Slide Number Placeholder 3"/>
          <p:cNvSpPr>
            <a:spLocks noGrp="1"/>
          </p:cNvSpPr>
          <p:nvPr>
            <p:ph type="sldNum" sz="quarter" idx="10"/>
          </p:nvPr>
        </p:nvSpPr>
        <p:spPr/>
        <p:txBody>
          <a:bodyPr/>
          <a:lstStyle/>
          <a:p>
            <a:fld id="{1F2437E0-CEE1-418E-9AC0-3F5568A3FF8C}" type="slidenum">
              <a:rPr lang="en-US" smtClean="0"/>
              <a:t>11</a:t>
            </a:fld>
            <a:endParaRPr lang="en-US"/>
          </a:p>
        </p:txBody>
      </p:sp>
    </p:spTree>
    <p:extLst>
      <p:ext uri="{BB962C8B-B14F-4D97-AF65-F5344CB8AC3E}">
        <p14:creationId xmlns:p14="http://schemas.microsoft.com/office/powerpoint/2010/main" val="337626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mp; 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424" y="548680"/>
            <a:ext cx="10363200" cy="1728192"/>
          </a:xfrm>
        </p:spPr>
        <p:txBody>
          <a:bodyPr/>
          <a:lstStyle>
            <a:lvl1pPr>
              <a:defRPr>
                <a:solidFill>
                  <a:schemeClr val="tx1"/>
                </a:solidFill>
              </a:defRPr>
            </a:lvl1pPr>
          </a:lstStyle>
          <a:p>
            <a:r>
              <a:rPr lang="en-US"/>
              <a:t>Click to edit Master title style</a:t>
            </a:r>
            <a:endParaRPr lang="en-AU" dirty="0"/>
          </a:p>
        </p:txBody>
      </p:sp>
      <p:sp>
        <p:nvSpPr>
          <p:cNvPr id="3" name="Subtitle 2"/>
          <p:cNvSpPr>
            <a:spLocks noGrp="1"/>
          </p:cNvSpPr>
          <p:nvPr>
            <p:ph type="subTitle" idx="1"/>
          </p:nvPr>
        </p:nvSpPr>
        <p:spPr>
          <a:xfrm>
            <a:off x="911424" y="3429000"/>
            <a:ext cx="8534400" cy="1752600"/>
          </a:xfrm>
          <a:prstGeom prst="rect">
            <a:avLst/>
          </a:prstGeom>
        </p:spPr>
        <p:txBody>
          <a:bodyPr/>
          <a:lstStyle>
            <a:lvl1pPr marL="0" indent="0" algn="l">
              <a:buNone/>
              <a:defRPr>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50079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1424" y="548680"/>
            <a:ext cx="10273141" cy="1728192"/>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6937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62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hasCustomPrompt="1"/>
          </p:nvPr>
        </p:nvSpPr>
        <p:spPr>
          <a:xfrm>
            <a:off x="4367808" y="1340544"/>
            <a:ext cx="7199776" cy="4248696"/>
          </a:xfrm>
        </p:spPr>
        <p:txBody>
          <a:bodyPr anchor="ctr"/>
          <a:lstStyle>
            <a:lvl1pPr marL="0" indent="0" algn="ctr">
              <a:buNone/>
              <a:defRPr/>
            </a:lvl1pPr>
          </a:lstStyle>
          <a:p>
            <a:r>
              <a:rPr lang="en-US" dirty="0"/>
              <a:t>Image</a:t>
            </a:r>
          </a:p>
        </p:txBody>
      </p:sp>
      <p:sp>
        <p:nvSpPr>
          <p:cNvPr id="11" name="Text Placeholder 10"/>
          <p:cNvSpPr>
            <a:spLocks noGrp="1"/>
          </p:cNvSpPr>
          <p:nvPr>
            <p:ph type="body" sz="quarter" idx="14" hasCustomPrompt="1"/>
          </p:nvPr>
        </p:nvSpPr>
        <p:spPr>
          <a:xfrm>
            <a:off x="623392" y="1340768"/>
            <a:ext cx="3552395" cy="4248472"/>
          </a:xfrm>
        </p:spPr>
        <p:txBody>
          <a:bodyPr>
            <a:normAutofit/>
          </a:bodyPr>
          <a:lstStyle>
            <a:lvl1pPr marL="0" indent="0">
              <a:buNone/>
              <a:defRPr sz="2400"/>
            </a:lvl1pPr>
            <a:lvl3pPr marL="914400" indent="0">
              <a:buNone/>
              <a:defRPr/>
            </a:lvl3pPr>
            <a:lvl4pPr marL="1371600" indent="0">
              <a:buNone/>
              <a:defRPr/>
            </a:lvl4pPr>
          </a:lstStyle>
          <a:p>
            <a:pPr lvl="0"/>
            <a:r>
              <a:rPr lang="en-US" dirty="0"/>
              <a:t>Click to edit master caption style</a:t>
            </a:r>
          </a:p>
        </p:txBody>
      </p:sp>
    </p:spTree>
    <p:extLst>
      <p:ext uri="{BB962C8B-B14F-4D97-AF65-F5344CB8AC3E}">
        <p14:creationId xmlns:p14="http://schemas.microsoft.com/office/powerpoint/2010/main" val="23664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1" name="Picture Placeholder 10"/>
          <p:cNvSpPr>
            <a:spLocks noGrp="1"/>
          </p:cNvSpPr>
          <p:nvPr>
            <p:ph type="pic" sz="quarter" idx="13" hasCustomPrompt="1"/>
          </p:nvPr>
        </p:nvSpPr>
        <p:spPr>
          <a:xfrm>
            <a:off x="624418" y="1268760"/>
            <a:ext cx="10943167" cy="424815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648569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F7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3" y="692696"/>
            <a:ext cx="10561173" cy="4680520"/>
          </a:xfrm>
          <a:prstGeom prst="rect">
            <a:avLst/>
          </a:prstGeom>
        </p:spPr>
        <p:txBody>
          <a:bodyPr vert="horz" lIns="91440" tIns="45720" rIns="91440" bIns="45720" rtlCol="0" anchor="ctr">
            <a:normAutofit/>
          </a:bodyPr>
          <a:lstStyle/>
          <a:p>
            <a:r>
              <a:rPr lang="en-US"/>
              <a:t>Click to edit Master title style</a:t>
            </a:r>
            <a:endParaRPr lang="en-AU"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3352" y="5884159"/>
            <a:ext cx="2315206" cy="73571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0496" y="5937805"/>
            <a:ext cx="1292691" cy="731555"/>
          </a:xfrm>
          <a:prstGeom prst="rect">
            <a:avLst/>
          </a:prstGeom>
        </p:spPr>
      </p:pic>
    </p:spTree>
    <p:extLst>
      <p:ext uri="{BB962C8B-B14F-4D97-AF65-F5344CB8AC3E}">
        <p14:creationId xmlns:p14="http://schemas.microsoft.com/office/powerpoint/2010/main" val="3927700538"/>
      </p:ext>
    </p:extLst>
  </p:cSld>
  <p:clrMap bg1="dk1" tx1="lt1" bg2="dk2" tx2="lt2" accent1="accent1" accent2="accent2" accent3="accent3" accent4="accent4" accent5="accent5" accent6="accent6" hlink="hlink" folHlink="folHlink"/>
  <p:sldLayoutIdLst>
    <p:sldLayoutId id="2147483661" r:id="rId1"/>
    <p:sldLayoutId id="2147483672" r:id="rId2"/>
  </p:sldLayoutIdLst>
  <p:hf hdr="0" ftr="0" dt="0"/>
  <p:txStyles>
    <p:titleStyle>
      <a:lvl1pPr algn="l" defTabSz="914400" rtl="0" eaLnBrk="1" latinLnBrk="0" hangingPunct="1">
        <a:spcBef>
          <a:spcPct val="0"/>
        </a:spcBef>
        <a:buNone/>
        <a:defRPr sz="4800" b="1" kern="1200">
          <a:solidFill>
            <a:schemeClr val="tx1"/>
          </a:solidFill>
          <a:latin typeface="Arial Narrow"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6065912"/>
            <a:ext cx="12192000"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Placeholder 1"/>
          <p:cNvSpPr>
            <a:spLocks noGrp="1"/>
          </p:cNvSpPr>
          <p:nvPr>
            <p:ph type="title"/>
          </p:nvPr>
        </p:nvSpPr>
        <p:spPr>
          <a:xfrm>
            <a:off x="609600" y="274638"/>
            <a:ext cx="10972800" cy="85169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340768"/>
            <a:ext cx="10972800" cy="4176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124744"/>
            <a:ext cx="10972800" cy="1588"/>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6156448"/>
            <a:ext cx="1928646" cy="611015"/>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0536" y="6156448"/>
            <a:ext cx="1080707" cy="611015"/>
          </a:xfrm>
          <a:prstGeom prst="rect">
            <a:avLst/>
          </a:prstGeom>
        </p:spPr>
      </p:pic>
    </p:spTree>
    <p:extLst>
      <p:ext uri="{BB962C8B-B14F-4D97-AF65-F5344CB8AC3E}">
        <p14:creationId xmlns:p14="http://schemas.microsoft.com/office/powerpoint/2010/main" val="19453401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hf hdr="0" ftr="0" dt="0"/>
  <p:txStyles>
    <p:titleStyle>
      <a:lvl1pPr algn="l" defTabSz="914400" rtl="0" eaLnBrk="1" latinLnBrk="0" hangingPunct="1">
        <a:spcBef>
          <a:spcPct val="0"/>
        </a:spcBef>
        <a:buNone/>
        <a:defRPr sz="4800" b="1" kern="1200">
          <a:solidFill>
            <a:schemeClr val="accent6"/>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rgbClr val="000000"/>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13intranet/Services/Units/MarketingCommunications/Image%20Library/EPA-Day1-14479.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Proposed Wyndham Landfill Expansion</a:t>
            </a:r>
            <a:endParaRPr lang="en-AU" dirty="0"/>
          </a:p>
        </p:txBody>
      </p:sp>
      <p:sp>
        <p:nvSpPr>
          <p:cNvPr id="3" name="Subtitle 2"/>
          <p:cNvSpPr>
            <a:spLocks noGrp="1"/>
          </p:cNvSpPr>
          <p:nvPr>
            <p:ph type="subTitle" idx="1"/>
          </p:nvPr>
        </p:nvSpPr>
        <p:spPr>
          <a:xfrm>
            <a:off x="911424" y="2108448"/>
            <a:ext cx="8534400" cy="1752600"/>
          </a:xfrm>
        </p:spPr>
        <p:txBody>
          <a:bodyPr/>
          <a:lstStyle/>
          <a:p>
            <a:r>
              <a:rPr lang="en-US" dirty="0"/>
              <a:t>Works Approval Application Community Information Session</a:t>
            </a:r>
          </a:p>
          <a:p>
            <a:r>
              <a:rPr lang="en-US" dirty="0"/>
              <a:t>1 August 2017</a:t>
            </a:r>
            <a:endParaRPr lang="en-AU" dirty="0"/>
          </a:p>
        </p:txBody>
      </p:sp>
      <p:cxnSp>
        <p:nvCxnSpPr>
          <p:cNvPr id="5" name="Straight Connector 4"/>
          <p:cNvCxnSpPr/>
          <p:nvPr/>
        </p:nvCxnSpPr>
        <p:spPr>
          <a:xfrm>
            <a:off x="983432" y="1988840"/>
            <a:ext cx="94330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85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3392" y="1340768"/>
            <a:ext cx="10945216" cy="3816424"/>
          </a:xfrm>
        </p:spPr>
        <p:txBody>
          <a:bodyPr>
            <a:normAutofit/>
          </a:bodyPr>
          <a:lstStyle/>
          <a:p>
            <a:r>
              <a:rPr lang="en-AU" sz="2800" dirty="0"/>
              <a:t>First request under s22 of the Act served on </a:t>
            </a:r>
            <a:br>
              <a:rPr lang="en-AU" sz="2800" dirty="0"/>
            </a:br>
            <a:r>
              <a:rPr lang="en-AU" sz="2800" dirty="0"/>
              <a:t>19 January 2017.</a:t>
            </a:r>
          </a:p>
          <a:p>
            <a:endParaRPr lang="en-AU" dirty="0"/>
          </a:p>
          <a:p>
            <a:r>
              <a:rPr lang="en-AU" sz="2800" dirty="0"/>
              <a:t>Seeking additional information on:</a:t>
            </a:r>
          </a:p>
          <a:p>
            <a:pPr lvl="1">
              <a:buFont typeface="Arial" pitchFamily="34" charset="0"/>
              <a:buChar char="•"/>
            </a:pPr>
            <a:r>
              <a:rPr lang="en-AU" dirty="0"/>
              <a:t> Existing groundwater conditions</a:t>
            </a:r>
          </a:p>
          <a:p>
            <a:pPr lvl="1">
              <a:buFont typeface="Arial" pitchFamily="34" charset="0"/>
              <a:buChar char="•"/>
            </a:pPr>
            <a:r>
              <a:rPr lang="en-AU" dirty="0"/>
              <a:t> Leachate management and</a:t>
            </a:r>
          </a:p>
          <a:p>
            <a:pPr lvl="1">
              <a:buFont typeface="Arial" pitchFamily="34" charset="0"/>
              <a:buChar char="•"/>
            </a:pPr>
            <a:r>
              <a:rPr lang="en-AU" dirty="0"/>
              <a:t> Stormwater management</a:t>
            </a:r>
          </a:p>
        </p:txBody>
      </p:sp>
      <p:sp>
        <p:nvSpPr>
          <p:cNvPr id="6" name="Title 4"/>
          <p:cNvSpPr>
            <a:spLocks noGrp="1"/>
          </p:cNvSpPr>
          <p:nvPr>
            <p:ph type="title"/>
          </p:nvPr>
        </p:nvSpPr>
        <p:spPr>
          <a:xfrm>
            <a:off x="609600" y="274638"/>
            <a:ext cx="10972800" cy="851694"/>
          </a:xfrm>
        </p:spPr>
        <p:txBody>
          <a:bodyPr/>
          <a:lstStyle/>
          <a:p>
            <a:r>
              <a:rPr lang="en-AU" dirty="0"/>
              <a:t>Requests for further information</a:t>
            </a:r>
          </a:p>
        </p:txBody>
      </p:sp>
      <p:pic>
        <p:nvPicPr>
          <p:cNvPr id="7" name="Picture 2" descr="Picture">
            <a:hlinkClick r:id="rId3" invalidUrl="http://sp13intranet/Services/Units/MarketingCommunications/Image Library/EPA-Day1-14479.jpg"/>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7694" r="7694"/>
          <a:stretch>
            <a:fillRect/>
          </a:stretch>
        </p:blipFill>
        <p:spPr bwMode="auto">
          <a:xfrm>
            <a:off x="7248128" y="1484784"/>
            <a:ext cx="4319711" cy="4248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040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3392" y="1340768"/>
            <a:ext cx="10945216" cy="3816424"/>
          </a:xfrm>
        </p:spPr>
        <p:txBody>
          <a:bodyPr>
            <a:normAutofit/>
          </a:bodyPr>
          <a:lstStyle/>
          <a:p>
            <a:r>
              <a:rPr lang="en-AU" sz="2800" dirty="0"/>
              <a:t>Second request under s22 of the Act served on 10 April 2017.</a:t>
            </a:r>
          </a:p>
          <a:p>
            <a:endParaRPr lang="en-AU" sz="1200" dirty="0"/>
          </a:p>
          <a:p>
            <a:r>
              <a:rPr lang="en-AU" sz="2800" dirty="0"/>
              <a:t>Seeking additional information on:</a:t>
            </a:r>
          </a:p>
          <a:p>
            <a:pPr lvl="1">
              <a:buFont typeface="Arial" pitchFamily="34" charset="0"/>
              <a:buChar char="•"/>
            </a:pPr>
            <a:r>
              <a:rPr lang="en-AU" dirty="0"/>
              <a:t> Response to 20B conference report recommendations</a:t>
            </a:r>
          </a:p>
          <a:p>
            <a:pPr lvl="1">
              <a:buFont typeface="Arial" pitchFamily="34" charset="0"/>
              <a:buChar char="•"/>
            </a:pPr>
            <a:r>
              <a:rPr lang="en-AU" dirty="0"/>
              <a:t> Update to application resulting from ‘Piggy Back’ cells removal</a:t>
            </a:r>
          </a:p>
          <a:p>
            <a:pPr lvl="1">
              <a:buFont typeface="Arial" pitchFamily="34" charset="0"/>
              <a:buChar char="•"/>
            </a:pPr>
            <a:r>
              <a:rPr lang="en-AU" dirty="0"/>
              <a:t> Updated odour modelling</a:t>
            </a:r>
          </a:p>
          <a:p>
            <a:pPr lvl="1">
              <a:buFont typeface="Arial" pitchFamily="34" charset="0"/>
              <a:buChar char="•"/>
            </a:pPr>
            <a:r>
              <a:rPr lang="en-AU" dirty="0"/>
              <a:t> Response to issues raised in public submissions</a:t>
            </a:r>
          </a:p>
        </p:txBody>
      </p:sp>
      <p:sp>
        <p:nvSpPr>
          <p:cNvPr id="6" name="Title 4"/>
          <p:cNvSpPr>
            <a:spLocks noGrp="1"/>
          </p:cNvSpPr>
          <p:nvPr>
            <p:ph type="title"/>
          </p:nvPr>
        </p:nvSpPr>
        <p:spPr>
          <a:xfrm>
            <a:off x="609600" y="274638"/>
            <a:ext cx="10972800" cy="851694"/>
          </a:xfrm>
        </p:spPr>
        <p:txBody>
          <a:bodyPr/>
          <a:lstStyle/>
          <a:p>
            <a:r>
              <a:rPr lang="en-AU" dirty="0"/>
              <a:t>Requests for further information</a:t>
            </a:r>
          </a:p>
        </p:txBody>
      </p:sp>
    </p:spTree>
    <p:extLst>
      <p:ext uri="{BB962C8B-B14F-4D97-AF65-F5344CB8AC3E}">
        <p14:creationId xmlns:p14="http://schemas.microsoft.com/office/powerpoint/2010/main" val="340700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3392" y="1772816"/>
            <a:ext cx="3168352" cy="432048"/>
          </a:xfrm>
        </p:spPr>
        <p:txBody>
          <a:bodyPr>
            <a:normAutofit fontScale="92500"/>
          </a:bodyPr>
          <a:lstStyle/>
          <a:p>
            <a:pPr algn="ctr"/>
            <a:r>
              <a:rPr lang="en-AU" sz="1800" dirty="0">
                <a:solidFill>
                  <a:srgbClr val="003F72"/>
                </a:solidFill>
              </a:rPr>
              <a:t>Full response to notices 10 July 2017</a:t>
            </a:r>
          </a:p>
        </p:txBody>
      </p:sp>
      <p:sp>
        <p:nvSpPr>
          <p:cNvPr id="6" name="Title 4"/>
          <p:cNvSpPr>
            <a:spLocks noGrp="1"/>
          </p:cNvSpPr>
          <p:nvPr>
            <p:ph type="title"/>
          </p:nvPr>
        </p:nvSpPr>
        <p:spPr>
          <a:xfrm>
            <a:off x="609600" y="274638"/>
            <a:ext cx="10972800" cy="851694"/>
          </a:xfrm>
        </p:spPr>
        <p:txBody>
          <a:bodyPr>
            <a:normAutofit fontScale="90000"/>
          </a:bodyPr>
          <a:lstStyle/>
          <a:p>
            <a:r>
              <a:rPr lang="en-AU" sz="3100" dirty="0"/>
              <a:t>Response to requests for information and re-advertisement of application</a:t>
            </a:r>
            <a:br>
              <a:rPr lang="en-AU" sz="3500" dirty="0"/>
            </a:br>
            <a:endParaRPr lang="en-AU" sz="3500" dirty="0"/>
          </a:p>
        </p:txBody>
      </p:sp>
      <p:pic>
        <p:nvPicPr>
          <p:cNvPr id="7" name="Picture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71" y="2256189"/>
            <a:ext cx="3114771" cy="218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111" y="2256189"/>
            <a:ext cx="3114771" cy="218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1453" y="2256189"/>
            <a:ext cx="3108935" cy="218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 Placeholder 3"/>
          <p:cNvSpPr txBox="1">
            <a:spLocks/>
          </p:cNvSpPr>
          <p:nvPr/>
        </p:nvSpPr>
        <p:spPr>
          <a:xfrm>
            <a:off x="4367808" y="1772816"/>
            <a:ext cx="3528392" cy="43204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Narrow" pitchFamily="34" charset="0"/>
                <a:ea typeface="+mn-ea"/>
                <a:cs typeface="+mn-cs"/>
              </a:defRPr>
            </a:lvl2pPr>
            <a:lvl3pPr marL="91440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rgbClr val="000000"/>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1800" dirty="0">
                <a:solidFill>
                  <a:srgbClr val="003F72"/>
                </a:solidFill>
              </a:rPr>
              <a:t>Application re-advertised 19 July 2017</a:t>
            </a:r>
          </a:p>
        </p:txBody>
      </p:sp>
      <p:sp>
        <p:nvSpPr>
          <p:cNvPr id="16" name="Text Placeholder 3"/>
          <p:cNvSpPr txBox="1">
            <a:spLocks/>
          </p:cNvSpPr>
          <p:nvPr/>
        </p:nvSpPr>
        <p:spPr>
          <a:xfrm>
            <a:off x="8400256" y="1772816"/>
            <a:ext cx="3168352" cy="43204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Narrow" pitchFamily="34" charset="0"/>
                <a:ea typeface="+mn-ea"/>
                <a:cs typeface="+mn-cs"/>
              </a:defRPr>
            </a:lvl2pPr>
            <a:lvl3pPr marL="91440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rgbClr val="000000"/>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1800" dirty="0">
                <a:solidFill>
                  <a:srgbClr val="003F72"/>
                </a:solidFill>
              </a:rPr>
              <a:t>Comments close 16 August 2017</a:t>
            </a:r>
          </a:p>
        </p:txBody>
      </p:sp>
    </p:spTree>
    <p:extLst>
      <p:ext uri="{BB962C8B-B14F-4D97-AF65-F5344CB8AC3E}">
        <p14:creationId xmlns:p14="http://schemas.microsoft.com/office/powerpoint/2010/main" val="158689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F73F-CC73-4F2C-B31C-38EE279B1B13}"/>
              </a:ext>
            </a:extLst>
          </p:cNvPr>
          <p:cNvSpPr>
            <a:spLocks noGrp="1"/>
          </p:cNvSpPr>
          <p:nvPr>
            <p:ph type="title"/>
          </p:nvPr>
        </p:nvSpPr>
        <p:spPr/>
        <p:txBody>
          <a:bodyPr/>
          <a:lstStyle/>
          <a:p>
            <a:r>
              <a:rPr lang="en-AU" dirty="0"/>
              <a:t>Making a submission</a:t>
            </a:r>
          </a:p>
        </p:txBody>
      </p:sp>
      <p:sp>
        <p:nvSpPr>
          <p:cNvPr id="5" name="Content Placeholder 4">
            <a:extLst>
              <a:ext uri="{FF2B5EF4-FFF2-40B4-BE49-F238E27FC236}">
                <a16:creationId xmlns:a16="http://schemas.microsoft.com/office/drawing/2014/main" id="{ABECA3DB-845D-47A0-8A7E-2EE91D4D069E}"/>
              </a:ext>
            </a:extLst>
          </p:cNvPr>
          <p:cNvSpPr>
            <a:spLocks noGrp="1"/>
          </p:cNvSpPr>
          <p:nvPr>
            <p:ph idx="1"/>
          </p:nvPr>
        </p:nvSpPr>
        <p:spPr/>
        <p:txBody>
          <a:bodyPr>
            <a:normAutofit/>
          </a:bodyPr>
          <a:lstStyle/>
          <a:p>
            <a:r>
              <a:rPr lang="en-AU" sz="3600" dirty="0"/>
              <a:t>The community is invited to make a submission on the new information received</a:t>
            </a:r>
          </a:p>
          <a:p>
            <a:pPr marL="0" indent="0">
              <a:buNone/>
            </a:pPr>
            <a:endParaRPr lang="en-AU" sz="1000" dirty="0"/>
          </a:p>
          <a:p>
            <a:pPr lvl="1"/>
            <a:r>
              <a:rPr lang="en-AU" dirty="0"/>
              <a:t>Information available on the EPA Wyndham web page</a:t>
            </a:r>
          </a:p>
          <a:p>
            <a:pPr lvl="1"/>
            <a:r>
              <a:rPr lang="en-AU" dirty="0"/>
              <a:t>Use today to ask questions and learn more about the responses</a:t>
            </a:r>
          </a:p>
          <a:p>
            <a:r>
              <a:rPr lang="en-AU" sz="3600" dirty="0"/>
              <a:t>Submissions can be emailed or sent through the post</a:t>
            </a:r>
          </a:p>
          <a:p>
            <a:r>
              <a:rPr lang="en-AU" sz="3600" dirty="0"/>
              <a:t>Closing date is 16 August 2017</a:t>
            </a:r>
          </a:p>
          <a:p>
            <a:endParaRPr lang="en-AU" dirty="0"/>
          </a:p>
          <a:p>
            <a:pPr lvl="1"/>
            <a:endParaRPr lang="en-AU" dirty="0"/>
          </a:p>
        </p:txBody>
      </p:sp>
    </p:spTree>
    <p:extLst>
      <p:ext uri="{BB962C8B-B14F-4D97-AF65-F5344CB8AC3E}">
        <p14:creationId xmlns:p14="http://schemas.microsoft.com/office/powerpoint/2010/main" val="33281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09600" y="274638"/>
            <a:ext cx="10972800" cy="851694"/>
          </a:xfrm>
        </p:spPr>
        <p:txBody>
          <a:bodyPr/>
          <a:lstStyle/>
          <a:p>
            <a:r>
              <a:rPr lang="en-AU" dirty="0"/>
              <a:t>Works Approval next steps</a:t>
            </a:r>
          </a:p>
        </p:txBody>
      </p:sp>
      <p:graphicFrame>
        <p:nvGraphicFramePr>
          <p:cNvPr id="9" name="Diagram 8"/>
          <p:cNvGraphicFramePr/>
          <p:nvPr>
            <p:extLst>
              <p:ext uri="{D42A27DB-BD31-4B8C-83A1-F6EECF244321}">
                <p14:modId xmlns:p14="http://schemas.microsoft.com/office/powerpoint/2010/main" val="1497017724"/>
              </p:ext>
            </p:extLst>
          </p:nvPr>
        </p:nvGraphicFramePr>
        <p:xfrm>
          <a:off x="623392" y="1340768"/>
          <a:ext cx="1094521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38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09600" y="274638"/>
            <a:ext cx="10972800" cy="851694"/>
          </a:xfrm>
        </p:spPr>
        <p:txBody>
          <a:bodyPr/>
          <a:lstStyle/>
          <a:p>
            <a:r>
              <a:rPr lang="en-AU" dirty="0"/>
              <a:t>Works Approval next steps</a:t>
            </a:r>
          </a:p>
        </p:txBody>
      </p:sp>
      <p:graphicFrame>
        <p:nvGraphicFramePr>
          <p:cNvPr id="9" name="Diagram 8"/>
          <p:cNvGraphicFramePr/>
          <p:nvPr>
            <p:extLst>
              <p:ext uri="{D42A27DB-BD31-4B8C-83A1-F6EECF244321}">
                <p14:modId xmlns:p14="http://schemas.microsoft.com/office/powerpoint/2010/main" val="4060676653"/>
              </p:ext>
            </p:extLst>
          </p:nvPr>
        </p:nvGraphicFramePr>
        <p:xfrm>
          <a:off x="623392" y="1340768"/>
          <a:ext cx="1094521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52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09600" y="274638"/>
            <a:ext cx="10972800" cy="851694"/>
          </a:xfrm>
        </p:spPr>
        <p:txBody>
          <a:bodyPr/>
          <a:lstStyle/>
          <a:p>
            <a:r>
              <a:rPr lang="en-AU" dirty="0"/>
              <a:t>Works Approval next steps</a:t>
            </a:r>
          </a:p>
        </p:txBody>
      </p:sp>
      <p:graphicFrame>
        <p:nvGraphicFramePr>
          <p:cNvPr id="9" name="Diagram 8"/>
          <p:cNvGraphicFramePr/>
          <p:nvPr>
            <p:extLst>
              <p:ext uri="{D42A27DB-BD31-4B8C-83A1-F6EECF244321}">
                <p14:modId xmlns:p14="http://schemas.microsoft.com/office/powerpoint/2010/main" val="1924180991"/>
              </p:ext>
            </p:extLst>
          </p:nvPr>
        </p:nvGraphicFramePr>
        <p:xfrm>
          <a:off x="623392" y="1340768"/>
          <a:ext cx="1094521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95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076925" y="1289464"/>
            <a:ext cx="3505475" cy="4624395"/>
            <a:chOff x="2494718" y="1270370"/>
            <a:chExt cx="3505475" cy="4624395"/>
          </a:xfrm>
        </p:grpSpPr>
        <p:sp>
          <p:nvSpPr>
            <p:cNvPr id="20" name="Rectangle 19"/>
            <p:cNvSpPr/>
            <p:nvPr/>
          </p:nvSpPr>
          <p:spPr>
            <a:xfrm>
              <a:off x="2494718" y="1270370"/>
              <a:ext cx="3505475" cy="4617081"/>
            </a:xfrm>
            <a:prstGeom prst="rect">
              <a:avLst/>
            </a:prstGeom>
            <a:solidFill>
              <a:schemeClr val="bg1"/>
            </a:solidFill>
            <a:ln>
              <a:noFill/>
            </a:ln>
            <a:effectLst>
              <a:outerShdw blurRad="127000" dist="381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TextBox 21"/>
            <p:cNvSpPr txBox="1"/>
            <p:nvPr/>
          </p:nvSpPr>
          <p:spPr>
            <a:xfrm>
              <a:off x="2567608" y="4201994"/>
              <a:ext cx="3359696" cy="1692771"/>
            </a:xfrm>
            <a:prstGeom prst="rect">
              <a:avLst/>
            </a:prstGeom>
            <a:noFill/>
          </p:spPr>
          <p:txBody>
            <a:bodyPr wrap="square" rtlCol="0">
              <a:spAutoFit/>
            </a:bodyPr>
            <a:lstStyle/>
            <a:p>
              <a:pPr lvl="0"/>
              <a:r>
                <a:rPr lang="en-AU" sz="2400" kern="0" dirty="0">
                  <a:solidFill>
                    <a:srgbClr val="0070C0"/>
                  </a:solidFill>
                  <a:latin typeface="Arial" charset="0"/>
                  <a:ea typeface="Arial" charset="0"/>
                  <a:cs typeface="Arial" charset="0"/>
                </a:rPr>
                <a:t>Simon Clay</a:t>
              </a:r>
            </a:p>
            <a:p>
              <a:pPr lvl="0"/>
              <a:r>
                <a:rPr lang="en-US" sz="2000" dirty="0">
                  <a:solidFill>
                    <a:srgbClr val="000000"/>
                  </a:solidFill>
                  <a:latin typeface="Arial" charset="0"/>
                  <a:ea typeface="Arial" charset="0"/>
                  <a:cs typeface="Arial" charset="0"/>
                </a:rPr>
                <a:t>Manager Waste Management &amp; Disposal</a:t>
              </a:r>
            </a:p>
            <a:p>
              <a:pPr lvl="0"/>
              <a:r>
                <a:rPr lang="en-US" sz="2000" dirty="0">
                  <a:solidFill>
                    <a:srgbClr val="000000"/>
                  </a:solidFill>
                  <a:latin typeface="Arial" charset="0"/>
                  <a:ea typeface="Arial" charset="0"/>
                  <a:cs typeface="Arial" charset="0"/>
                </a:rPr>
                <a:t>City Operations</a:t>
              </a:r>
            </a:p>
            <a:p>
              <a:pPr lvl="0"/>
              <a:r>
                <a:rPr lang="en-AU" sz="2000" dirty="0">
                  <a:solidFill>
                    <a:srgbClr val="000000"/>
                  </a:solidFill>
                  <a:latin typeface="Arial" charset="0"/>
                  <a:ea typeface="Arial" charset="0"/>
                  <a:cs typeface="Arial" charset="0"/>
                </a:rPr>
                <a:t>Wyndham City Council</a:t>
              </a:r>
            </a:p>
          </p:txBody>
        </p:sp>
        <p:cxnSp>
          <p:nvCxnSpPr>
            <p:cNvPr id="21" name="Straight Connector 20"/>
            <p:cNvCxnSpPr/>
            <p:nvPr/>
          </p:nvCxnSpPr>
          <p:spPr>
            <a:xfrm>
              <a:off x="2686944" y="4201994"/>
              <a:ext cx="3024336" cy="0"/>
            </a:xfrm>
            <a:prstGeom prst="line">
              <a:avLst/>
            </a:prstGeom>
            <a:ln w="19050">
              <a:solidFill>
                <a:srgbClr val="003F72"/>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44272" y="1556792"/>
            <a:ext cx="2553876" cy="2553876"/>
          </a:xfrm>
          <a:prstGeom prst="rect">
            <a:avLst/>
          </a:prstGeom>
        </p:spPr>
      </p:pic>
      <p:grpSp>
        <p:nvGrpSpPr>
          <p:cNvPr id="24" name="Group 23"/>
          <p:cNvGrpSpPr/>
          <p:nvPr/>
        </p:nvGrpSpPr>
        <p:grpSpPr>
          <a:xfrm>
            <a:off x="1775520" y="1314712"/>
            <a:ext cx="3505475" cy="4617081"/>
            <a:chOff x="2494718" y="1270370"/>
            <a:chExt cx="3505475" cy="4617081"/>
          </a:xfrm>
        </p:grpSpPr>
        <p:sp>
          <p:nvSpPr>
            <p:cNvPr id="25" name="Rectangle 24"/>
            <p:cNvSpPr/>
            <p:nvPr/>
          </p:nvSpPr>
          <p:spPr>
            <a:xfrm>
              <a:off x="2494718" y="1270370"/>
              <a:ext cx="3505475" cy="4617081"/>
            </a:xfrm>
            <a:prstGeom prst="rect">
              <a:avLst/>
            </a:prstGeom>
            <a:solidFill>
              <a:schemeClr val="bg1"/>
            </a:solidFill>
            <a:ln>
              <a:noFill/>
            </a:ln>
            <a:effectLst>
              <a:outerShdw blurRad="127000" dist="381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p:cNvSpPr txBox="1"/>
            <p:nvPr/>
          </p:nvSpPr>
          <p:spPr>
            <a:xfrm>
              <a:off x="2567608" y="4193899"/>
              <a:ext cx="3359696" cy="1384995"/>
            </a:xfrm>
            <a:prstGeom prst="rect">
              <a:avLst/>
            </a:prstGeom>
            <a:noFill/>
          </p:spPr>
          <p:txBody>
            <a:bodyPr wrap="square" rtlCol="0">
              <a:spAutoFit/>
            </a:bodyPr>
            <a:lstStyle/>
            <a:p>
              <a:pPr lvl="0"/>
              <a:r>
                <a:rPr lang="en-US" sz="2400" kern="0" dirty="0">
                  <a:solidFill>
                    <a:srgbClr val="0070C0"/>
                  </a:solidFill>
                  <a:latin typeface="Arial" charset="0"/>
                  <a:ea typeface="Arial" charset="0"/>
                  <a:cs typeface="Arial" charset="0"/>
                </a:rPr>
                <a:t>Tim Faragher</a:t>
              </a:r>
              <a:endParaRPr lang="en-AU" sz="2400" kern="0" dirty="0">
                <a:solidFill>
                  <a:srgbClr val="0070C0"/>
                </a:solidFill>
                <a:latin typeface="Arial" charset="0"/>
                <a:ea typeface="Arial" charset="0"/>
                <a:cs typeface="Arial" charset="0"/>
              </a:endParaRPr>
            </a:p>
            <a:p>
              <a:pPr lvl="0"/>
              <a:r>
                <a:rPr lang="en-AU" sz="2000" dirty="0">
                  <a:solidFill>
                    <a:srgbClr val="000000"/>
                  </a:solidFill>
                  <a:latin typeface="Arial" charset="0"/>
                  <a:ea typeface="Arial" charset="0"/>
                  <a:cs typeface="Arial" charset="0"/>
                </a:rPr>
                <a:t>Manager Development Assessment</a:t>
              </a:r>
            </a:p>
            <a:p>
              <a:pPr lvl="0"/>
              <a:r>
                <a:rPr lang="en-AU" sz="2000" dirty="0">
                  <a:solidFill>
                    <a:srgbClr val="000000"/>
                  </a:solidFill>
                  <a:latin typeface="Arial" charset="0"/>
                  <a:ea typeface="Arial" charset="0"/>
                  <a:cs typeface="Arial" charset="0"/>
                </a:rPr>
                <a:t>EPA Victoria</a:t>
              </a:r>
            </a:p>
          </p:txBody>
        </p:sp>
        <p:cxnSp>
          <p:nvCxnSpPr>
            <p:cNvPr id="26" name="Straight Connector 25"/>
            <p:cNvCxnSpPr/>
            <p:nvPr/>
          </p:nvCxnSpPr>
          <p:spPr>
            <a:xfrm>
              <a:off x="2686944" y="4193899"/>
              <a:ext cx="3024336" cy="0"/>
            </a:xfrm>
            <a:prstGeom prst="line">
              <a:avLst/>
            </a:prstGeom>
            <a:ln w="19050">
              <a:solidFill>
                <a:srgbClr val="003F72"/>
              </a:solidFill>
            </a:ln>
          </p:spPr>
          <p:style>
            <a:lnRef idx="1">
              <a:schemeClr val="accent1"/>
            </a:lnRef>
            <a:fillRef idx="0">
              <a:schemeClr val="accent1"/>
            </a:fillRef>
            <a:effectRef idx="0">
              <a:schemeClr val="accent1"/>
            </a:effectRef>
            <a:fontRef idx="minor">
              <a:schemeClr val="tx1"/>
            </a:fontRef>
          </p:style>
        </p:cxnSp>
      </p:grpSp>
      <p:sp>
        <p:nvSpPr>
          <p:cNvPr id="5" name="Title 5"/>
          <p:cNvSpPr>
            <a:spLocks noGrp="1"/>
          </p:cNvSpPr>
          <p:nvPr>
            <p:ph type="title"/>
          </p:nvPr>
        </p:nvSpPr>
        <p:spPr>
          <a:xfrm>
            <a:off x="609600" y="274638"/>
            <a:ext cx="10972800" cy="851694"/>
          </a:xfrm>
        </p:spPr>
        <p:txBody>
          <a:bodyPr/>
          <a:lstStyle/>
          <a:p>
            <a:r>
              <a:rPr lang="en-AU" dirty="0"/>
              <a:t>Welcome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714" y="1497461"/>
            <a:ext cx="2552400" cy="2552400"/>
          </a:xfrm>
          <a:prstGeom prst="rect">
            <a:avLst/>
          </a:prstGeom>
        </p:spPr>
      </p:pic>
    </p:spTree>
    <p:extLst>
      <p:ext uri="{BB962C8B-B14F-4D97-AF65-F5344CB8AC3E}">
        <p14:creationId xmlns:p14="http://schemas.microsoft.com/office/powerpoint/2010/main" val="50593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3-14 at 10.21.31 am.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543" t="1901" r="4472" b="9455"/>
          <a:stretch/>
        </p:blipFill>
        <p:spPr>
          <a:xfrm>
            <a:off x="608747" y="1398364"/>
            <a:ext cx="11009025" cy="4406900"/>
          </a:xfrm>
          <a:prstGeom prst="rect">
            <a:avLst/>
          </a:prstGeom>
        </p:spPr>
      </p:pic>
      <p:sp>
        <p:nvSpPr>
          <p:cNvPr id="7" name="Content Placeholder 6"/>
          <p:cNvSpPr>
            <a:spLocks noGrp="1"/>
          </p:cNvSpPr>
          <p:nvPr>
            <p:ph idx="1"/>
          </p:nvPr>
        </p:nvSpPr>
        <p:spPr>
          <a:xfrm>
            <a:off x="767408" y="1628800"/>
            <a:ext cx="9865096" cy="3456384"/>
          </a:xfrm>
          <a:solidFill>
            <a:srgbClr val="003F72">
              <a:alpha val="89000"/>
            </a:srgbClr>
          </a:solidFill>
        </p:spPr>
        <p:txBody>
          <a:bodyPr lIns="216000" tIns="216000">
            <a:normAutofit/>
          </a:bodyPr>
          <a:lstStyle/>
          <a:p>
            <a:r>
              <a:rPr lang="en-AU" sz="3200" dirty="0">
                <a:solidFill>
                  <a:schemeClr val="bg1"/>
                </a:solidFill>
              </a:rPr>
              <a:t>Help explain the works approval process and current status</a:t>
            </a:r>
          </a:p>
          <a:p>
            <a:r>
              <a:rPr lang="en-AU" sz="3200" dirty="0">
                <a:solidFill>
                  <a:schemeClr val="bg1"/>
                </a:solidFill>
              </a:rPr>
              <a:t>Help the community to understand more about the new information and how to make a submission</a:t>
            </a:r>
          </a:p>
          <a:p>
            <a:r>
              <a:rPr lang="en-AU" sz="3200" dirty="0">
                <a:solidFill>
                  <a:schemeClr val="bg1"/>
                </a:solidFill>
              </a:rPr>
              <a:t>Opportunity for the EPA to </a:t>
            </a:r>
            <a:r>
              <a:rPr lang="en-AU" sz="3200">
                <a:solidFill>
                  <a:schemeClr val="bg1"/>
                </a:solidFill>
              </a:rPr>
              <a:t>gain initial feedback </a:t>
            </a:r>
            <a:r>
              <a:rPr lang="en-AU" sz="3200" dirty="0">
                <a:solidFill>
                  <a:schemeClr val="bg1"/>
                </a:solidFill>
              </a:rPr>
              <a:t>from the community and stakeholders on the new information</a:t>
            </a:r>
          </a:p>
          <a:p>
            <a:endParaRPr lang="en-AU" sz="3200" dirty="0">
              <a:solidFill>
                <a:schemeClr val="bg1"/>
              </a:solidFill>
            </a:endParaRPr>
          </a:p>
          <a:p>
            <a:endParaRPr lang="en-AU" sz="3200" dirty="0">
              <a:solidFill>
                <a:schemeClr val="bg1"/>
              </a:solidFill>
            </a:endParaRPr>
          </a:p>
          <a:p>
            <a:endParaRPr lang="en-US" dirty="0">
              <a:solidFill>
                <a:schemeClr val="bg1"/>
              </a:solidFill>
            </a:endParaRPr>
          </a:p>
        </p:txBody>
      </p:sp>
      <p:sp>
        <p:nvSpPr>
          <p:cNvPr id="5" name="Title 5"/>
          <p:cNvSpPr>
            <a:spLocks noGrp="1"/>
          </p:cNvSpPr>
          <p:nvPr>
            <p:ph type="title"/>
          </p:nvPr>
        </p:nvSpPr>
        <p:spPr>
          <a:xfrm>
            <a:off x="609600" y="274638"/>
            <a:ext cx="10972800" cy="851694"/>
          </a:xfrm>
        </p:spPr>
        <p:txBody>
          <a:bodyPr/>
          <a:lstStyle/>
          <a:p>
            <a:r>
              <a:rPr lang="en-US" dirty="0"/>
              <a:t>Purpose</a:t>
            </a:r>
            <a:endParaRPr lang="en-AU" dirty="0"/>
          </a:p>
        </p:txBody>
      </p:sp>
    </p:spTree>
    <p:extLst>
      <p:ext uri="{BB962C8B-B14F-4D97-AF65-F5344CB8AC3E}">
        <p14:creationId xmlns:p14="http://schemas.microsoft.com/office/powerpoint/2010/main" val="379737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1866043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1477734"/>
            <a:ext cx="6482901" cy="4327530"/>
          </a:xfrm>
          <a:prstGeom prst="rect">
            <a:avLst/>
          </a:prstGeom>
        </p:spPr>
      </p:pic>
      <p:sp>
        <p:nvSpPr>
          <p:cNvPr id="4" name="Text Placeholder 3"/>
          <p:cNvSpPr>
            <a:spLocks noGrp="1"/>
          </p:cNvSpPr>
          <p:nvPr>
            <p:ph type="body" sz="quarter" idx="14"/>
          </p:nvPr>
        </p:nvSpPr>
        <p:spPr>
          <a:xfrm>
            <a:off x="623392" y="1340768"/>
            <a:ext cx="8424936" cy="4248472"/>
          </a:xfrm>
        </p:spPr>
        <p:txBody>
          <a:bodyPr/>
          <a:lstStyle/>
          <a:p>
            <a:r>
              <a:rPr lang="en-AU" sz="3200" dirty="0"/>
              <a:t>EPA Victoria has two distinct roles with works approval applications</a:t>
            </a:r>
            <a:endParaRPr lang="en-AU" dirty="0"/>
          </a:p>
          <a:p>
            <a:pPr>
              <a:lnSpc>
                <a:spcPct val="140000"/>
              </a:lnSpc>
              <a:buFont typeface="Arial" pitchFamily="34" charset="0"/>
              <a:buChar char="•"/>
            </a:pPr>
            <a:r>
              <a:rPr lang="en-AU" dirty="0"/>
              <a:t> The determining authority for Works Approval Application </a:t>
            </a:r>
          </a:p>
          <a:p>
            <a:pPr>
              <a:lnSpc>
                <a:spcPct val="140000"/>
              </a:lnSpc>
              <a:buFont typeface="Arial" pitchFamily="34" charset="0"/>
              <a:buChar char="•"/>
            </a:pPr>
            <a:r>
              <a:rPr lang="en-AU" dirty="0"/>
              <a:t> A referral agency for any related Planning Permit Application</a:t>
            </a:r>
          </a:p>
          <a:p>
            <a:pPr marL="457200" lvl="1" indent="0">
              <a:buNone/>
            </a:pPr>
            <a:endParaRPr lang="en-AU" sz="3200" dirty="0"/>
          </a:p>
          <a:p>
            <a:endParaRPr lang="en-AU" dirty="0"/>
          </a:p>
        </p:txBody>
      </p:sp>
      <p:sp>
        <p:nvSpPr>
          <p:cNvPr id="6" name="Title 4"/>
          <p:cNvSpPr>
            <a:spLocks noGrp="1"/>
          </p:cNvSpPr>
          <p:nvPr>
            <p:ph type="title"/>
          </p:nvPr>
        </p:nvSpPr>
        <p:spPr>
          <a:xfrm>
            <a:off x="609600" y="274638"/>
            <a:ext cx="10972800" cy="851694"/>
          </a:xfrm>
        </p:spPr>
        <p:txBody>
          <a:bodyPr/>
          <a:lstStyle/>
          <a:p>
            <a:r>
              <a:rPr lang="en-AU" dirty="0"/>
              <a:t>EPA role &amp; content</a:t>
            </a:r>
          </a:p>
        </p:txBody>
      </p:sp>
    </p:spTree>
    <p:extLst>
      <p:ext uri="{BB962C8B-B14F-4D97-AF65-F5344CB8AC3E}">
        <p14:creationId xmlns:p14="http://schemas.microsoft.com/office/powerpoint/2010/main" val="115006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09600" y="274638"/>
            <a:ext cx="10972800" cy="851694"/>
          </a:xfrm>
        </p:spPr>
        <p:txBody>
          <a:bodyPr/>
          <a:lstStyle/>
          <a:p>
            <a:r>
              <a:rPr lang="en-AU" dirty="0"/>
              <a:t>Works Approval process</a:t>
            </a:r>
          </a:p>
        </p:txBody>
      </p:sp>
      <p:graphicFrame>
        <p:nvGraphicFramePr>
          <p:cNvPr id="3" name="Diagram 2"/>
          <p:cNvGraphicFramePr>
            <a:graphicFrameLocks/>
          </p:cNvGraphicFramePr>
          <p:nvPr>
            <p:extLst>
              <p:ext uri="{D42A27DB-BD31-4B8C-83A1-F6EECF244321}">
                <p14:modId xmlns:p14="http://schemas.microsoft.com/office/powerpoint/2010/main" val="2006952700"/>
              </p:ext>
            </p:extLst>
          </p:nvPr>
        </p:nvGraphicFramePr>
        <p:xfrm>
          <a:off x="695346" y="1198860"/>
          <a:ext cx="10801308" cy="4822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81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51384" y="4077072"/>
            <a:ext cx="3240360" cy="1584176"/>
          </a:xfrm>
        </p:spPr>
        <p:txBody>
          <a:bodyPr>
            <a:normAutofit/>
          </a:bodyPr>
          <a:lstStyle/>
          <a:p>
            <a:pPr algn="ctr"/>
            <a:r>
              <a:rPr lang="en-AU" dirty="0">
                <a:solidFill>
                  <a:srgbClr val="003F72"/>
                </a:solidFill>
              </a:rPr>
              <a:t>Total number of submissions from </a:t>
            </a:r>
            <a:br>
              <a:rPr lang="en-AU" dirty="0">
                <a:solidFill>
                  <a:srgbClr val="003F72"/>
                </a:solidFill>
              </a:rPr>
            </a:br>
            <a:r>
              <a:rPr lang="en-AU" dirty="0">
                <a:solidFill>
                  <a:srgbClr val="003F72"/>
                </a:solidFill>
              </a:rPr>
              <a:t>the community </a:t>
            </a:r>
          </a:p>
        </p:txBody>
      </p:sp>
      <p:sp>
        <p:nvSpPr>
          <p:cNvPr id="6" name="Title 4"/>
          <p:cNvSpPr>
            <a:spLocks noGrp="1"/>
          </p:cNvSpPr>
          <p:nvPr>
            <p:ph type="title"/>
          </p:nvPr>
        </p:nvSpPr>
        <p:spPr>
          <a:xfrm>
            <a:off x="609600" y="274638"/>
            <a:ext cx="10972800" cy="851694"/>
          </a:xfrm>
        </p:spPr>
        <p:txBody>
          <a:bodyPr/>
          <a:lstStyle/>
          <a:p>
            <a:r>
              <a:rPr lang="en-AU" dirty="0"/>
              <a:t>Review of individual submissions received</a:t>
            </a:r>
          </a:p>
        </p:txBody>
      </p:sp>
      <p:graphicFrame>
        <p:nvGraphicFramePr>
          <p:cNvPr id="11" name="Table 10"/>
          <p:cNvGraphicFramePr>
            <a:graphicFrameLocks noGrp="1"/>
          </p:cNvGraphicFramePr>
          <p:nvPr>
            <p:extLst/>
          </p:nvPr>
        </p:nvGraphicFramePr>
        <p:xfrm>
          <a:off x="4583832" y="1484786"/>
          <a:ext cx="6966123" cy="3960438"/>
        </p:xfrm>
        <a:graphic>
          <a:graphicData uri="http://schemas.openxmlformats.org/drawingml/2006/table">
            <a:tbl>
              <a:tblPr firstRow="1" firstCol="1" bandRow="1">
                <a:tableStyleId>{7E9639D4-E3E2-4D34-9284-5A2195B3D0D7}</a:tableStyleId>
              </a:tblPr>
              <a:tblGrid>
                <a:gridCol w="3391331">
                  <a:extLst>
                    <a:ext uri="{9D8B030D-6E8A-4147-A177-3AD203B41FA5}">
                      <a16:colId xmlns:a16="http://schemas.microsoft.com/office/drawing/2014/main" val="20001"/>
                    </a:ext>
                  </a:extLst>
                </a:gridCol>
                <a:gridCol w="3574792">
                  <a:extLst>
                    <a:ext uri="{9D8B030D-6E8A-4147-A177-3AD203B41FA5}">
                      <a16:colId xmlns:a16="http://schemas.microsoft.com/office/drawing/2014/main" val="20003"/>
                    </a:ext>
                  </a:extLst>
                </a:gridCol>
              </a:tblGrid>
              <a:tr h="487439">
                <a:tc gridSpan="2">
                  <a:txBody>
                    <a:bodyPr/>
                    <a:lstStyle/>
                    <a:p>
                      <a:pPr algn="l">
                        <a:spcAft>
                          <a:spcPts val="0"/>
                        </a:spcAft>
                      </a:pPr>
                      <a:r>
                        <a:rPr lang="en-AU" sz="1700" dirty="0">
                          <a:effectLst/>
                          <a:latin typeface="Arial"/>
                          <a:cs typeface="Arial"/>
                        </a:rPr>
                        <a:t>Topics of concern</a:t>
                      </a:r>
                      <a:endParaRPr lang="en-AU" sz="1000" b="0" dirty="0">
                        <a:effectLst/>
                        <a:latin typeface="Arial"/>
                        <a:ea typeface="Arial"/>
                        <a:cs typeface="Arial"/>
                      </a:endParaRPr>
                    </a:p>
                  </a:txBody>
                  <a:tcPr marL="59871" marR="59871" marT="0" marB="0" anchor="ctr"/>
                </a:tc>
                <a:tc hMerge="1">
                  <a:txBody>
                    <a:bodyPr/>
                    <a:lstStyle/>
                    <a:p>
                      <a:pPr algn="ctr">
                        <a:spcAft>
                          <a:spcPts val="0"/>
                        </a:spcAft>
                      </a:pPr>
                      <a:endParaRPr lang="en-AU" sz="1000" b="0" dirty="0">
                        <a:effectLst/>
                        <a:latin typeface="Arial Narrow"/>
                        <a:ea typeface="Arial"/>
                        <a:cs typeface="Arial Narrow"/>
                      </a:endParaRPr>
                    </a:p>
                  </a:txBody>
                  <a:tcPr marL="59871" marR="59871" marT="0" marB="0">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63B0FF"/>
                    </a:solidFill>
                  </a:tcPr>
                </a:tc>
                <a:extLst>
                  <a:ext uri="{0D108BD9-81ED-4DB2-BD59-A6C34878D82A}">
                    <a16:rowId xmlns:a16="http://schemas.microsoft.com/office/drawing/2014/main" val="10000"/>
                  </a:ext>
                </a:extLst>
              </a:tr>
              <a:tr h="304649">
                <a:tc>
                  <a:txBody>
                    <a:bodyPr/>
                    <a:lstStyle/>
                    <a:p>
                      <a:pPr>
                        <a:spcAft>
                          <a:spcPts val="0"/>
                        </a:spcAft>
                      </a:pPr>
                      <a:r>
                        <a:rPr lang="en-AU" sz="1400" b="0" dirty="0">
                          <a:effectLst/>
                          <a:latin typeface="Arial Narrow"/>
                          <a:cs typeface="Arial Narrow"/>
                        </a:rPr>
                        <a:t>Odour</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Airborne litter</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1"/>
                  </a:ext>
                </a:extLst>
              </a:tr>
              <a:tr h="304649">
                <a:tc>
                  <a:txBody>
                    <a:bodyPr/>
                    <a:lstStyle/>
                    <a:p>
                      <a:pPr>
                        <a:spcAft>
                          <a:spcPts val="0"/>
                        </a:spcAft>
                      </a:pPr>
                      <a:r>
                        <a:rPr lang="en-AU" sz="1400" b="0" dirty="0">
                          <a:effectLst/>
                          <a:latin typeface="Arial Narrow"/>
                          <a:cs typeface="Arial Narrow"/>
                        </a:rPr>
                        <a:t>Visual amenity </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Landfill gas</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2"/>
                  </a:ext>
                </a:extLst>
              </a:tr>
              <a:tr h="304649">
                <a:tc>
                  <a:txBody>
                    <a:bodyPr/>
                    <a:lstStyle/>
                    <a:p>
                      <a:pPr>
                        <a:spcAft>
                          <a:spcPts val="0"/>
                        </a:spcAft>
                      </a:pPr>
                      <a:r>
                        <a:rPr lang="en-AU" sz="1400" b="0" dirty="0">
                          <a:effectLst/>
                          <a:latin typeface="Arial Narrow"/>
                          <a:cs typeface="Arial Narrow"/>
                        </a:rPr>
                        <a:t>Better alternatives to landfills</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Land impacts</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3"/>
                  </a:ext>
                </a:extLst>
              </a:tr>
              <a:tr h="304649">
                <a:tc>
                  <a:txBody>
                    <a:bodyPr/>
                    <a:lstStyle/>
                    <a:p>
                      <a:pPr>
                        <a:spcAft>
                          <a:spcPts val="0"/>
                        </a:spcAft>
                      </a:pPr>
                      <a:r>
                        <a:rPr lang="en-AU" sz="1400" b="0" dirty="0">
                          <a:effectLst/>
                          <a:latin typeface="Arial Narrow"/>
                          <a:cs typeface="Arial Narrow"/>
                        </a:rPr>
                        <a:t>Human Health impacts</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Buffers – current and future</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4"/>
                  </a:ext>
                </a:extLst>
              </a:tr>
              <a:tr h="304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Arial Narrow"/>
                          <a:cs typeface="Arial Narrow"/>
                        </a:rPr>
                        <a:t>Western suburbs</a:t>
                      </a:r>
                      <a:r>
                        <a:rPr lang="en-US" sz="1400" b="0" baseline="0" dirty="0">
                          <a:effectLst/>
                          <a:latin typeface="Arial Narrow"/>
                          <a:cs typeface="Arial Narrow"/>
                        </a:rPr>
                        <a:t> taking Melbourne’s waste</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Dust</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5"/>
                  </a:ext>
                </a:extLst>
              </a:tr>
              <a:tr h="304649">
                <a:tc>
                  <a:txBody>
                    <a:bodyPr/>
                    <a:lstStyle/>
                    <a:p>
                      <a:pPr>
                        <a:spcAft>
                          <a:spcPts val="0"/>
                        </a:spcAft>
                      </a:pPr>
                      <a:r>
                        <a:rPr lang="en-AU" sz="1400" b="0" dirty="0">
                          <a:effectLst/>
                          <a:latin typeface="Arial Narrow"/>
                          <a:cs typeface="Arial Narrow"/>
                        </a:rPr>
                        <a:t>Too close to future residential areas</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Fires</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6"/>
                  </a:ext>
                </a:extLst>
              </a:tr>
              <a:tr h="304649">
                <a:tc>
                  <a:txBody>
                    <a:bodyPr/>
                    <a:lstStyle/>
                    <a:p>
                      <a:pPr>
                        <a:spcAft>
                          <a:spcPts val="0"/>
                        </a:spcAft>
                      </a:pPr>
                      <a:r>
                        <a:rPr lang="en-AU" sz="1400" b="0" dirty="0">
                          <a:effectLst/>
                          <a:latin typeface="Arial Narrow"/>
                          <a:cs typeface="Arial Narrow"/>
                        </a:rPr>
                        <a:t>Council is driven by the dollar</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Land values negative impact</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7"/>
                  </a:ext>
                </a:extLst>
              </a:tr>
              <a:tr h="329140">
                <a:tc>
                  <a:txBody>
                    <a:bodyPr/>
                    <a:lstStyle/>
                    <a:p>
                      <a:pPr>
                        <a:spcAft>
                          <a:spcPts val="0"/>
                        </a:spcAft>
                      </a:pPr>
                      <a:r>
                        <a:rPr lang="en-AU" sz="1400" b="0" dirty="0">
                          <a:effectLst/>
                          <a:latin typeface="Arial Narrow"/>
                          <a:cs typeface="Arial Narrow"/>
                        </a:rPr>
                        <a:t>Poor track record </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Quality of life</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8"/>
                  </a:ext>
                </a:extLst>
              </a:tr>
              <a:tr h="341088">
                <a:tc>
                  <a:txBody>
                    <a:bodyPr/>
                    <a:lstStyle/>
                    <a:p>
                      <a:pPr>
                        <a:spcAft>
                          <a:spcPts val="0"/>
                        </a:spcAft>
                      </a:pPr>
                      <a:r>
                        <a:rPr lang="en-AU" sz="1400" b="0" dirty="0">
                          <a:effectLst/>
                          <a:latin typeface="Arial Narrow"/>
                          <a:cs typeface="Arial Narrow"/>
                        </a:rPr>
                        <a:t>Groundwater</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Increased traffic</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09"/>
                  </a:ext>
                </a:extLst>
              </a:tr>
              <a:tr h="304649">
                <a:tc>
                  <a:txBody>
                    <a:bodyPr/>
                    <a:lstStyle/>
                    <a:p>
                      <a:pPr>
                        <a:spcAft>
                          <a:spcPts val="0"/>
                        </a:spcAft>
                      </a:pPr>
                      <a:r>
                        <a:rPr lang="en-AU" sz="1400" b="0" dirty="0">
                          <a:effectLst/>
                          <a:latin typeface="Arial Narrow"/>
                          <a:cs typeface="Arial Narrow"/>
                        </a:rPr>
                        <a:t>Surface water</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AU" sz="1400" b="0" dirty="0">
                          <a:effectLst/>
                          <a:latin typeface="Arial Narrow"/>
                          <a:cs typeface="Arial Narrow"/>
                        </a:rPr>
                        <a:t>Appropriateness of</a:t>
                      </a:r>
                      <a:r>
                        <a:rPr lang="en-AU" sz="1400" b="0" baseline="0" dirty="0">
                          <a:effectLst/>
                          <a:latin typeface="Arial Narrow"/>
                          <a:cs typeface="Arial Narrow"/>
                        </a:rPr>
                        <a:t> ‘piggy back cells’</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10"/>
                  </a:ext>
                </a:extLst>
              </a:tr>
              <a:tr h="365579">
                <a:tc>
                  <a:txBody>
                    <a:bodyPr/>
                    <a:lstStyle/>
                    <a:p>
                      <a:pPr>
                        <a:spcAft>
                          <a:spcPts val="0"/>
                        </a:spcAft>
                      </a:pPr>
                      <a:r>
                        <a:rPr lang="en-AU" sz="1400" b="0" dirty="0">
                          <a:effectLst/>
                          <a:latin typeface="Arial Narrow"/>
                          <a:cs typeface="Arial Narrow"/>
                        </a:rPr>
                        <a:t>Approval period too long</a:t>
                      </a:r>
                      <a:endParaRPr lang="en-AU" sz="1400" b="0" dirty="0">
                        <a:effectLst/>
                        <a:latin typeface="Arial Narrow"/>
                        <a:ea typeface="Arial"/>
                        <a:cs typeface="Arial Narrow"/>
                      </a:endParaRPr>
                    </a:p>
                  </a:txBody>
                  <a:tcPr marL="59871" marR="59871" marT="0" marB="0" anchor="ctr"/>
                </a:tc>
                <a:tc>
                  <a:txBody>
                    <a:bodyPr/>
                    <a:lstStyle/>
                    <a:p>
                      <a:pPr>
                        <a:spcAft>
                          <a:spcPts val="0"/>
                        </a:spcAft>
                      </a:pPr>
                      <a:r>
                        <a:rPr lang="en-US" sz="1400" b="0" dirty="0">
                          <a:effectLst/>
                          <a:latin typeface="Arial Narrow"/>
                          <a:ea typeface="+mn-ea"/>
                          <a:cs typeface="Arial Narrow"/>
                        </a:rPr>
                        <a:t>Appropriateness</a:t>
                      </a:r>
                      <a:r>
                        <a:rPr lang="en-US" sz="1400" b="0" baseline="0" dirty="0">
                          <a:effectLst/>
                          <a:latin typeface="Arial Narrow"/>
                          <a:ea typeface="+mn-ea"/>
                          <a:cs typeface="Arial Narrow"/>
                        </a:rPr>
                        <a:t> of modelling</a:t>
                      </a:r>
                      <a:endParaRPr lang="en-AU" sz="1400" b="0" dirty="0">
                        <a:effectLst/>
                        <a:latin typeface="Arial Narrow"/>
                        <a:ea typeface="Arial"/>
                        <a:cs typeface="Arial Narrow"/>
                      </a:endParaRPr>
                    </a:p>
                  </a:txBody>
                  <a:tcPr marL="59871" marR="59871" marT="0" marB="0" anchor="ctr"/>
                </a:tc>
                <a:extLst>
                  <a:ext uri="{0D108BD9-81ED-4DB2-BD59-A6C34878D82A}">
                    <a16:rowId xmlns:a16="http://schemas.microsoft.com/office/drawing/2014/main" val="10011"/>
                  </a:ext>
                </a:extLst>
              </a:tr>
            </a:tbl>
          </a:graphicData>
        </a:graphic>
      </p:graphicFrame>
      <p:cxnSp>
        <p:nvCxnSpPr>
          <p:cNvPr id="13" name="Straight Connector 12"/>
          <p:cNvCxnSpPr/>
          <p:nvPr/>
        </p:nvCxnSpPr>
        <p:spPr>
          <a:xfrm>
            <a:off x="551384" y="4005064"/>
            <a:ext cx="3240360" cy="0"/>
          </a:xfrm>
          <a:prstGeom prst="line">
            <a:avLst/>
          </a:prstGeom>
          <a:ln>
            <a:solidFill>
              <a:srgbClr val="003F7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1384" y="5445224"/>
            <a:ext cx="3240360" cy="0"/>
          </a:xfrm>
          <a:prstGeom prst="line">
            <a:avLst/>
          </a:prstGeom>
          <a:ln>
            <a:solidFill>
              <a:srgbClr val="003F7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txBox="1">
            <a:spLocks/>
          </p:cNvSpPr>
          <p:nvPr/>
        </p:nvSpPr>
        <p:spPr>
          <a:xfrm>
            <a:off x="1055440" y="1772816"/>
            <a:ext cx="2160240" cy="144016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Narrow" pitchFamily="34" charset="0"/>
                <a:ea typeface="+mn-ea"/>
                <a:cs typeface="+mn-cs"/>
              </a:defRPr>
            </a:lvl2pPr>
            <a:lvl3pPr marL="914400" indent="0" algn="l" defTabSz="914400" rtl="0" eaLnBrk="1" latinLnBrk="0" hangingPunct="1">
              <a:spcBef>
                <a:spcPct val="20000"/>
              </a:spcBef>
              <a:buFont typeface="Arial" pitchFamily="34" charset="0"/>
              <a:buNone/>
              <a:defRPr sz="2400" kern="1200">
                <a:solidFill>
                  <a:srgbClr val="000000"/>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rgbClr val="000000"/>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9600" b="1" dirty="0">
                <a:solidFill>
                  <a:srgbClr val="003F72"/>
                </a:solidFill>
                <a:latin typeface="Arial"/>
                <a:cs typeface="Arial"/>
              </a:rPr>
              <a:t>175</a:t>
            </a:r>
          </a:p>
        </p:txBody>
      </p:sp>
      <p:sp>
        <p:nvSpPr>
          <p:cNvPr id="15" name="Oval Callout 14"/>
          <p:cNvSpPr/>
          <p:nvPr/>
        </p:nvSpPr>
        <p:spPr>
          <a:xfrm>
            <a:off x="623392" y="1412776"/>
            <a:ext cx="3116764" cy="2088232"/>
          </a:xfrm>
          <a:prstGeom prst="wedgeEllipseCallout">
            <a:avLst/>
          </a:prstGeom>
          <a:noFill/>
          <a:ln w="28575" cmpd="sng">
            <a:solidFill>
              <a:srgbClr val="003F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0000"/>
                </a:solidFill>
              </a:ln>
            </a:endParaRPr>
          </a:p>
        </p:txBody>
      </p:sp>
    </p:spTree>
    <p:extLst>
      <p:ext uri="{BB962C8B-B14F-4D97-AF65-F5344CB8AC3E}">
        <p14:creationId xmlns:p14="http://schemas.microsoft.com/office/powerpoint/2010/main" val="172049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A528-AB47-41E0-9460-554782354724}"/>
              </a:ext>
            </a:extLst>
          </p:cNvPr>
          <p:cNvSpPr>
            <a:spLocks noGrp="1"/>
          </p:cNvSpPr>
          <p:nvPr>
            <p:ph type="title"/>
          </p:nvPr>
        </p:nvSpPr>
        <p:spPr/>
        <p:txBody>
          <a:bodyPr>
            <a:noAutofit/>
          </a:bodyPr>
          <a:lstStyle/>
          <a:p>
            <a:r>
              <a:rPr lang="en-AU" sz="4400" dirty="0"/>
              <a:t>Community conference</a:t>
            </a:r>
          </a:p>
        </p:txBody>
      </p:sp>
      <p:sp>
        <p:nvSpPr>
          <p:cNvPr id="4" name="Text Placeholder 3">
            <a:extLst>
              <a:ext uri="{FF2B5EF4-FFF2-40B4-BE49-F238E27FC236}">
                <a16:creationId xmlns:a16="http://schemas.microsoft.com/office/drawing/2014/main" id="{0BD20940-4C28-47C6-A9CB-80DD710FAD6C}"/>
              </a:ext>
            </a:extLst>
          </p:cNvPr>
          <p:cNvSpPr>
            <a:spLocks noGrp="1"/>
          </p:cNvSpPr>
          <p:nvPr>
            <p:ph idx="1"/>
          </p:nvPr>
        </p:nvSpPr>
        <p:spPr/>
        <p:txBody>
          <a:bodyPr/>
          <a:lstStyle/>
          <a:p>
            <a:pPr marL="342900" indent="-342900">
              <a:buFont typeface="Arial" panose="020B0604020202020204" pitchFamily="34" charset="0"/>
              <a:buChar char="•"/>
            </a:pPr>
            <a:r>
              <a:rPr lang="en-AU" dirty="0"/>
              <a:t>A community (20B) conference was held on 14 March 2017</a:t>
            </a:r>
          </a:p>
          <a:p>
            <a:r>
              <a:rPr lang="en-AU" dirty="0"/>
              <a:t>Opportunity for the community to explain their concerns</a:t>
            </a:r>
          </a:p>
          <a:p>
            <a:pPr marL="342900" indent="-342900">
              <a:buFont typeface="Arial" panose="020B0604020202020204" pitchFamily="34" charset="0"/>
              <a:buChar char="•"/>
            </a:pPr>
            <a:r>
              <a:rPr lang="en-AU" dirty="0"/>
              <a:t>An independent chair conducted the conference and produced a report to EPA</a:t>
            </a:r>
          </a:p>
          <a:p>
            <a:endParaRPr lang="en-AU" dirty="0"/>
          </a:p>
        </p:txBody>
      </p:sp>
    </p:spTree>
    <p:extLst>
      <p:ext uri="{BB962C8B-B14F-4D97-AF65-F5344CB8AC3E}">
        <p14:creationId xmlns:p14="http://schemas.microsoft.com/office/powerpoint/2010/main" val="269276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BB20-01AA-493C-9EE1-2D35196A20AD}"/>
              </a:ext>
            </a:extLst>
          </p:cNvPr>
          <p:cNvSpPr>
            <a:spLocks noGrp="1"/>
          </p:cNvSpPr>
          <p:nvPr>
            <p:ph type="title"/>
          </p:nvPr>
        </p:nvSpPr>
        <p:spPr/>
        <p:txBody>
          <a:bodyPr/>
          <a:lstStyle/>
          <a:p>
            <a:r>
              <a:rPr lang="en-AU" dirty="0"/>
              <a:t>Community conference - recommendations</a:t>
            </a:r>
          </a:p>
        </p:txBody>
      </p:sp>
      <p:sp>
        <p:nvSpPr>
          <p:cNvPr id="7" name="Content Placeholder 6">
            <a:extLst>
              <a:ext uri="{FF2B5EF4-FFF2-40B4-BE49-F238E27FC236}">
                <a16:creationId xmlns:a16="http://schemas.microsoft.com/office/drawing/2014/main" id="{25686EFC-6265-4250-9BF2-2830599C3DDE}"/>
              </a:ext>
            </a:extLst>
          </p:cNvPr>
          <p:cNvSpPr>
            <a:spLocks noGrp="1"/>
          </p:cNvSpPr>
          <p:nvPr>
            <p:ph idx="1"/>
          </p:nvPr>
        </p:nvSpPr>
        <p:spPr/>
        <p:txBody>
          <a:bodyPr>
            <a:normAutofit fontScale="32500" lnSpcReduction="20000"/>
          </a:bodyPr>
          <a:lstStyle/>
          <a:p>
            <a:pPr marL="0" indent="0">
              <a:buNone/>
            </a:pPr>
            <a:r>
              <a:rPr lang="en-AU" sz="6200" dirty="0">
                <a:solidFill>
                  <a:schemeClr val="accent6"/>
                </a:solidFill>
              </a:rPr>
              <a:t>Facility Height</a:t>
            </a:r>
          </a:p>
          <a:p>
            <a:pPr marL="0" indent="0">
              <a:buNone/>
            </a:pPr>
            <a:r>
              <a:rPr lang="en-AU" sz="6200" dirty="0"/>
              <a:t>	</a:t>
            </a:r>
            <a:r>
              <a:rPr lang="en-AU" sz="5100" i="1" dirty="0"/>
              <a:t> </a:t>
            </a:r>
            <a:r>
              <a:rPr lang="en-AU" sz="6200" i="1" dirty="0"/>
              <a:t>- EPA and WCC need to consider a lower height option for this site. </a:t>
            </a:r>
          </a:p>
          <a:p>
            <a:pPr marL="0" indent="0">
              <a:buNone/>
            </a:pPr>
            <a:endParaRPr lang="en-AU" sz="2500" dirty="0"/>
          </a:p>
          <a:p>
            <a:pPr marL="0" indent="0">
              <a:buNone/>
            </a:pPr>
            <a:r>
              <a:rPr lang="en-AU" sz="6200" dirty="0">
                <a:solidFill>
                  <a:schemeClr val="accent6"/>
                </a:solidFill>
              </a:rPr>
              <a:t>Site Landscaping and rehabilitation </a:t>
            </a:r>
          </a:p>
          <a:p>
            <a:pPr marL="0" indent="0">
              <a:buNone/>
            </a:pPr>
            <a:r>
              <a:rPr lang="en-AU" sz="6200" dirty="0"/>
              <a:t>	</a:t>
            </a:r>
            <a:r>
              <a:rPr lang="en-AU" sz="6200" i="1" dirty="0"/>
              <a:t>- EPA consider adequacy of the plans, WCC consider opportunities for immediate implementation</a:t>
            </a:r>
          </a:p>
          <a:p>
            <a:pPr marL="0" indent="0">
              <a:buNone/>
            </a:pPr>
            <a:endParaRPr lang="en-AU" sz="2500" i="1" dirty="0"/>
          </a:p>
          <a:p>
            <a:pPr marL="0" indent="0">
              <a:buNone/>
            </a:pPr>
            <a:r>
              <a:rPr lang="en-AU" sz="6200" dirty="0">
                <a:solidFill>
                  <a:schemeClr val="accent6"/>
                </a:solidFill>
              </a:rPr>
              <a:t>Odour</a:t>
            </a:r>
          </a:p>
          <a:p>
            <a:pPr marL="0" indent="0">
              <a:buNone/>
            </a:pPr>
            <a:r>
              <a:rPr lang="en-AU" sz="6200" dirty="0"/>
              <a:t>	</a:t>
            </a:r>
            <a:r>
              <a:rPr lang="en-AU" sz="4900" i="1" dirty="0"/>
              <a:t> </a:t>
            </a:r>
            <a:r>
              <a:rPr lang="en-AU" sz="6200" i="1" dirty="0"/>
              <a:t>- EPA consider the concerns raised regarding the modelling and risk assessment work on odour.</a:t>
            </a:r>
          </a:p>
          <a:p>
            <a:pPr marL="0" indent="0">
              <a:buNone/>
            </a:pPr>
            <a:r>
              <a:rPr lang="en-AU" sz="6200" i="1" dirty="0"/>
              <a:t> </a:t>
            </a:r>
          </a:p>
          <a:p>
            <a:pPr marL="0" indent="0">
              <a:buNone/>
            </a:pPr>
            <a:r>
              <a:rPr lang="en-AU" sz="6200" dirty="0">
                <a:solidFill>
                  <a:schemeClr val="accent6"/>
                </a:solidFill>
              </a:rPr>
              <a:t>Communication and Engagement with the community</a:t>
            </a:r>
            <a:endParaRPr lang="en-AU" sz="6200" dirty="0"/>
          </a:p>
          <a:p>
            <a:pPr marL="0" indent="0">
              <a:buNone/>
            </a:pPr>
            <a:r>
              <a:rPr lang="en-AU" sz="6200" dirty="0"/>
              <a:t>	</a:t>
            </a:r>
            <a:r>
              <a:rPr lang="en-AU" sz="6200" i="1" dirty="0"/>
              <a:t>- EPA consider potential for improvements, WCC develop Community Engagement Plan</a:t>
            </a:r>
          </a:p>
          <a:p>
            <a:pPr marL="0" indent="0">
              <a:buNone/>
            </a:pPr>
            <a:endParaRPr lang="en-AU" sz="3100" dirty="0"/>
          </a:p>
          <a:p>
            <a:pPr marL="0" indent="0">
              <a:buNone/>
            </a:pPr>
            <a:r>
              <a:rPr lang="en-AU" sz="6200" dirty="0">
                <a:solidFill>
                  <a:schemeClr val="accent6"/>
                </a:solidFill>
              </a:rPr>
              <a:t>The Facility operation and risk management at the site</a:t>
            </a:r>
          </a:p>
          <a:p>
            <a:pPr marL="0" indent="0">
              <a:buNone/>
            </a:pPr>
            <a:r>
              <a:rPr lang="en-AU" sz="6200" dirty="0"/>
              <a:t>	</a:t>
            </a:r>
            <a:r>
              <a:rPr lang="en-AU" sz="6200" i="1" dirty="0"/>
              <a:t>- Additional Hydrological assessments to address the surface water inundation concern and the impact of 	the historic creek diversion at the site. </a:t>
            </a:r>
          </a:p>
          <a:p>
            <a:endParaRPr lang="en-AU" dirty="0"/>
          </a:p>
        </p:txBody>
      </p:sp>
    </p:spTree>
    <p:extLst>
      <p:ext uri="{BB962C8B-B14F-4D97-AF65-F5344CB8AC3E}">
        <p14:creationId xmlns:p14="http://schemas.microsoft.com/office/powerpoint/2010/main" val="335467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0B4B-6D23-45B0-AB81-2447D3103F22}"/>
              </a:ext>
            </a:extLst>
          </p:cNvPr>
          <p:cNvSpPr>
            <a:spLocks noGrp="1"/>
          </p:cNvSpPr>
          <p:nvPr>
            <p:ph type="title"/>
          </p:nvPr>
        </p:nvSpPr>
        <p:spPr/>
        <p:txBody>
          <a:bodyPr>
            <a:normAutofit fontScale="90000"/>
          </a:bodyPr>
          <a:lstStyle/>
          <a:p>
            <a:r>
              <a:rPr lang="en-AU" dirty="0"/>
              <a:t>Community conference – recommendations cont.</a:t>
            </a:r>
          </a:p>
        </p:txBody>
      </p:sp>
      <p:sp>
        <p:nvSpPr>
          <p:cNvPr id="5" name="Content Placeholder 4">
            <a:extLst>
              <a:ext uri="{FF2B5EF4-FFF2-40B4-BE49-F238E27FC236}">
                <a16:creationId xmlns:a16="http://schemas.microsoft.com/office/drawing/2014/main" id="{F8B0E395-905C-4EFC-B123-ECF3901FEB44}"/>
              </a:ext>
            </a:extLst>
          </p:cNvPr>
          <p:cNvSpPr>
            <a:spLocks noGrp="1"/>
          </p:cNvSpPr>
          <p:nvPr>
            <p:ph idx="1"/>
          </p:nvPr>
        </p:nvSpPr>
        <p:spPr/>
        <p:txBody>
          <a:bodyPr>
            <a:normAutofit lnSpcReduction="10000"/>
          </a:bodyPr>
          <a:lstStyle/>
          <a:p>
            <a:pPr marL="0" indent="0">
              <a:buNone/>
            </a:pPr>
            <a:r>
              <a:rPr lang="en-AU" sz="2000" dirty="0">
                <a:solidFill>
                  <a:schemeClr val="accent6"/>
                </a:solidFill>
              </a:rPr>
              <a:t>Compliance standards, Monitoring and Track record of the applicant</a:t>
            </a:r>
          </a:p>
          <a:p>
            <a:pPr marL="0" indent="0">
              <a:buNone/>
            </a:pPr>
            <a:r>
              <a:rPr lang="en-AU" sz="2600" dirty="0"/>
              <a:t>	</a:t>
            </a:r>
            <a:r>
              <a:rPr lang="en-AU" sz="2000" i="1" dirty="0"/>
              <a:t>-</a:t>
            </a:r>
            <a:r>
              <a:rPr lang="en-US" sz="2000" i="1" dirty="0"/>
              <a:t>independent auditing, monitoring and reporting at the site.  EPA need to consider the concerns raised 	about the track record of the applicant </a:t>
            </a:r>
          </a:p>
          <a:p>
            <a:pPr marL="0" indent="0">
              <a:buNone/>
            </a:pPr>
            <a:endParaRPr lang="en-AU" sz="1000" dirty="0"/>
          </a:p>
          <a:p>
            <a:pPr marL="0" indent="0">
              <a:buNone/>
            </a:pPr>
            <a:r>
              <a:rPr lang="en-AU" sz="2000" dirty="0">
                <a:solidFill>
                  <a:schemeClr val="accent6"/>
                </a:solidFill>
              </a:rPr>
              <a:t>Current and Future Waste Management Strategies for the area</a:t>
            </a:r>
            <a:endParaRPr lang="en-AU" sz="2000" dirty="0"/>
          </a:p>
          <a:p>
            <a:pPr marL="0" indent="0">
              <a:buNone/>
            </a:pPr>
            <a:r>
              <a:rPr lang="en-AU" sz="2600" dirty="0"/>
              <a:t> 	</a:t>
            </a:r>
            <a:r>
              <a:rPr lang="en-AU" sz="2000" i="1" dirty="0"/>
              <a:t>– Transition to alternative technologies and incentives, consider shorter approval period</a:t>
            </a:r>
          </a:p>
          <a:p>
            <a:pPr marL="0" indent="0">
              <a:buNone/>
            </a:pPr>
            <a:endParaRPr lang="en-AU" sz="1000" i="1" dirty="0"/>
          </a:p>
          <a:p>
            <a:pPr marL="0" indent="0">
              <a:buNone/>
            </a:pPr>
            <a:r>
              <a:rPr lang="en-AU" sz="2000" dirty="0">
                <a:solidFill>
                  <a:schemeClr val="accent6"/>
                </a:solidFill>
              </a:rPr>
              <a:t>Planning and Buffer Zones</a:t>
            </a:r>
            <a:r>
              <a:rPr lang="en-AU" sz="2000" dirty="0"/>
              <a:t> </a:t>
            </a:r>
          </a:p>
          <a:p>
            <a:pPr marL="0" indent="0">
              <a:buNone/>
            </a:pPr>
            <a:r>
              <a:rPr lang="en-AU" sz="2000" dirty="0"/>
              <a:t>	</a:t>
            </a:r>
            <a:r>
              <a:rPr lang="en-AU" sz="2000" i="1" dirty="0"/>
              <a:t>- EPA and WCC need to clarify adequate buffer zones for gas, odour, and noise issues and how those 	distances are determined on this site</a:t>
            </a:r>
            <a:endParaRPr lang="en-AU" sz="2600" i="1" dirty="0"/>
          </a:p>
          <a:p>
            <a:pPr marL="0" indent="0">
              <a:buNone/>
            </a:pPr>
            <a:endParaRPr lang="en-AU" sz="1000" i="1" dirty="0"/>
          </a:p>
          <a:p>
            <a:pPr marL="0" indent="0">
              <a:buNone/>
            </a:pPr>
            <a:r>
              <a:rPr lang="en-AU" sz="2000" dirty="0">
                <a:solidFill>
                  <a:schemeClr val="accent6"/>
                </a:solidFill>
              </a:rPr>
              <a:t>EPA are to make this report available to all attendees of the conference and to the independent chair of the Community Reference Group. </a:t>
            </a:r>
          </a:p>
          <a:p>
            <a:endParaRPr lang="en-AU" dirty="0"/>
          </a:p>
        </p:txBody>
      </p:sp>
    </p:spTree>
    <p:extLst>
      <p:ext uri="{BB962C8B-B14F-4D97-AF65-F5344CB8AC3E}">
        <p14:creationId xmlns:p14="http://schemas.microsoft.com/office/powerpoint/2010/main" val="2823430134"/>
      </p:ext>
    </p:extLst>
  </p:cSld>
  <p:clrMapOvr>
    <a:masterClrMapping/>
  </p:clrMapOvr>
</p:sld>
</file>

<file path=ppt/theme/theme1.xml><?xml version="1.0" encoding="utf-8"?>
<a:theme xmlns:a="http://schemas.openxmlformats.org/drawingml/2006/main" name="EPA General Powerpoint">
  <a:themeElements>
    <a:clrScheme name="EPA">
      <a:dk1>
        <a:srgbClr val="003F72"/>
      </a:dk1>
      <a:lt1>
        <a:sysClr val="window" lastClr="FFFFFF"/>
      </a:lt1>
      <a:dk2>
        <a:srgbClr val="003C79"/>
      </a:dk2>
      <a:lt2>
        <a:srgbClr val="EEECE1"/>
      </a:lt2>
      <a:accent1>
        <a:srgbClr val="D52B1E"/>
      </a:accent1>
      <a:accent2>
        <a:srgbClr val="FF6600"/>
      </a:accent2>
      <a:accent3>
        <a:srgbClr val="73AF55"/>
      </a:accent3>
      <a:accent4>
        <a:srgbClr val="00A551"/>
      </a:accent4>
      <a:accent5>
        <a:srgbClr val="007A87"/>
      </a:accent5>
      <a:accent6>
        <a:srgbClr val="009ACF"/>
      </a:accent6>
      <a:hlink>
        <a:srgbClr val="009ACF"/>
      </a:hlink>
      <a:folHlink>
        <a:srgbClr val="0083BE"/>
      </a:folHlink>
    </a:clrScheme>
    <a:fontScheme name="EPA">
      <a:majorFont>
        <a:latin typeface="Arial"/>
        <a:ea typeface=""/>
        <a:cs typeface=""/>
      </a:majorFont>
      <a:minorFont>
        <a:latin typeface="Arial"/>
        <a:ea typeface=""/>
        <a:cs typeface=""/>
      </a:minorFont>
    </a:fontScheme>
    <a:fmtScheme name="EP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Template.pptx" id="{7AF48EB0-2C39-4A37-AB1E-CD50DC14F4B7}" vid="{ADF6B974-4292-4397-B4B4-40D80C720114}"/>
    </a:ext>
  </a:extLst>
</a:theme>
</file>

<file path=ppt/theme/theme2.xml><?xml version="1.0" encoding="utf-8"?>
<a:theme xmlns:a="http://schemas.openxmlformats.org/drawingml/2006/main" name="EPA Content slides">
  <a:themeElements>
    <a:clrScheme name="EPA">
      <a:dk1>
        <a:srgbClr val="003F72"/>
      </a:dk1>
      <a:lt1>
        <a:sysClr val="window" lastClr="FFFFFF"/>
      </a:lt1>
      <a:dk2>
        <a:srgbClr val="003C79"/>
      </a:dk2>
      <a:lt2>
        <a:srgbClr val="EEECE1"/>
      </a:lt2>
      <a:accent1>
        <a:srgbClr val="D52B1E"/>
      </a:accent1>
      <a:accent2>
        <a:srgbClr val="FF6600"/>
      </a:accent2>
      <a:accent3>
        <a:srgbClr val="73AF55"/>
      </a:accent3>
      <a:accent4>
        <a:srgbClr val="00A551"/>
      </a:accent4>
      <a:accent5>
        <a:srgbClr val="007A87"/>
      </a:accent5>
      <a:accent6>
        <a:srgbClr val="009ACF"/>
      </a:accent6>
      <a:hlink>
        <a:srgbClr val="009ACF"/>
      </a:hlink>
      <a:folHlink>
        <a:srgbClr val="0083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Template.pptx" id="{7AF48EB0-2C39-4A37-AB1E-CD50DC14F4B7}" vid="{E577E1FB-4421-4BF8-9AB8-2BF44819F1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1E6C67993E8C48917AE7317DFC36D6" ma:contentTypeVersion="0" ma:contentTypeDescription="Create a new document." ma:contentTypeScope="" ma:versionID="a59570d63fc498676b1462aca58ff948">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38B4A-01AC-43E8-93F8-94926B44803C}">
  <ds:schemaRefs>
    <ds:schemaRef ds:uri="http://schemas.microsoft.com/sharepoint/v3/contenttype/forms"/>
  </ds:schemaRefs>
</ds:datastoreItem>
</file>

<file path=customXml/itemProps2.xml><?xml version="1.0" encoding="utf-8"?>
<ds:datastoreItem xmlns:ds="http://schemas.openxmlformats.org/officeDocument/2006/customXml" ds:itemID="{35E17D46-0AA7-42BB-9802-0B3A8988F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2A61563-4CFD-42C1-8DBA-B827CF656F6E}">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EPA-Template</Template>
  <TotalTime>596</TotalTime>
  <Words>1333</Words>
  <Application>Microsoft Office PowerPoint</Application>
  <PresentationFormat>Widescreen</PresentationFormat>
  <Paragraphs>226</Paragraphs>
  <Slides>16</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 Narrow</vt:lpstr>
      <vt:lpstr>Calibri</vt:lpstr>
      <vt:lpstr>EPA General Powerpoint</vt:lpstr>
      <vt:lpstr>EPA Content slides</vt:lpstr>
      <vt:lpstr>Proposed Wyndham Landfill Expansion</vt:lpstr>
      <vt:lpstr>Welcome</vt:lpstr>
      <vt:lpstr>Purpose</vt:lpstr>
      <vt:lpstr>EPA role &amp; content</vt:lpstr>
      <vt:lpstr>Works Approval process</vt:lpstr>
      <vt:lpstr>Review of individual submissions received</vt:lpstr>
      <vt:lpstr>Community conference</vt:lpstr>
      <vt:lpstr>Community conference - recommendations</vt:lpstr>
      <vt:lpstr>Community conference – recommendations cont.</vt:lpstr>
      <vt:lpstr>Requests for further information</vt:lpstr>
      <vt:lpstr>Requests for further information</vt:lpstr>
      <vt:lpstr>Response to requests for information and re-advertisement of application </vt:lpstr>
      <vt:lpstr>Making a submission</vt:lpstr>
      <vt:lpstr>Works Approval next steps</vt:lpstr>
      <vt:lpstr>Works Approval next steps</vt:lpstr>
      <vt:lpstr>Works Approval next steps</vt:lpstr>
    </vt:vector>
  </TitlesOfParts>
  <Company>EPA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PowerPoint template 2017</dc:title>
  <dc:creator>Tom Fisher</dc:creator>
  <cp:lastModifiedBy>Tim Faragher</cp:lastModifiedBy>
  <cp:revision>82</cp:revision>
  <dcterms:created xsi:type="dcterms:W3CDTF">2017-01-31T01:53:35Z</dcterms:created>
  <dcterms:modified xsi:type="dcterms:W3CDTF">2017-08-01T00:54:11Z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0x0101008B1E6C67993E8C48917AE7317DFC36D6</vt:lpwstr>
  </property>
</Properties>
</file>